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5" r:id="rId2"/>
  </p:sldMasterIdLst>
  <p:notesMasterIdLst>
    <p:notesMasterId r:id="rId72"/>
  </p:notesMasterIdLst>
  <p:sldIdLst>
    <p:sldId id="292" r:id="rId3"/>
    <p:sldId id="328" r:id="rId4"/>
    <p:sldId id="331" r:id="rId5"/>
    <p:sldId id="332" r:id="rId6"/>
    <p:sldId id="333" r:id="rId7"/>
    <p:sldId id="256" r:id="rId8"/>
    <p:sldId id="330"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80" r:id="rId28"/>
    <p:sldId id="276" r:id="rId29"/>
    <p:sldId id="278" r:id="rId30"/>
    <p:sldId id="279" r:id="rId31"/>
    <p:sldId id="281" r:id="rId32"/>
    <p:sldId id="293" r:id="rId33"/>
    <p:sldId id="294" r:id="rId34"/>
    <p:sldId id="295" r:id="rId35"/>
    <p:sldId id="296" r:id="rId36"/>
    <p:sldId id="282" r:id="rId37"/>
    <p:sldId id="298" r:id="rId38"/>
    <p:sldId id="300" r:id="rId39"/>
    <p:sldId id="301" r:id="rId40"/>
    <p:sldId id="312" r:id="rId41"/>
    <p:sldId id="313" r:id="rId42"/>
    <p:sldId id="302" r:id="rId43"/>
    <p:sldId id="304" r:id="rId44"/>
    <p:sldId id="305" r:id="rId45"/>
    <p:sldId id="306" r:id="rId46"/>
    <p:sldId id="307" r:id="rId47"/>
    <p:sldId id="308" r:id="rId48"/>
    <p:sldId id="309" r:id="rId49"/>
    <p:sldId id="310" r:id="rId50"/>
    <p:sldId id="299" r:id="rId51"/>
    <p:sldId id="283" r:id="rId52"/>
    <p:sldId id="314" r:id="rId53"/>
    <p:sldId id="315" r:id="rId54"/>
    <p:sldId id="316" r:id="rId55"/>
    <p:sldId id="317" r:id="rId56"/>
    <p:sldId id="318" r:id="rId57"/>
    <p:sldId id="319" r:id="rId58"/>
    <p:sldId id="320" r:id="rId59"/>
    <p:sldId id="321" r:id="rId60"/>
    <p:sldId id="322" r:id="rId61"/>
    <p:sldId id="327" r:id="rId62"/>
    <p:sldId id="284" r:id="rId63"/>
    <p:sldId id="285" r:id="rId64"/>
    <p:sldId id="323" r:id="rId65"/>
    <p:sldId id="324" r:id="rId66"/>
    <p:sldId id="325" r:id="rId67"/>
    <p:sldId id="326" r:id="rId68"/>
    <p:sldId id="286" r:id="rId69"/>
    <p:sldId id="287" r:id="rId70"/>
    <p:sldId id="288" r:id="rId71"/>
  </p:sldIdLst>
  <p:sldSz cx="9144000" cy="6858000" type="screen4x3"/>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442"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A298A9C7-AAA9-44E4-861E-BB29C1D6B150}" type="datetimeFigureOut">
              <a:rPr lang="en-US" smtClean="0"/>
              <a:t>9/18/2018</a:t>
            </a:fld>
            <a:endParaRPr lang="en-US"/>
          </a:p>
        </p:txBody>
      </p:sp>
      <p:sp>
        <p:nvSpPr>
          <p:cNvPr id="4" name="Slide Image Placeholder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724202"/>
            <a:ext cx="5486400" cy="44755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B61BE1AA-4FC7-4F76-96EA-17E9F9E091A4}" type="slidenum">
              <a:rPr lang="en-US" smtClean="0"/>
              <a:t>‹#›</a:t>
            </a:fld>
            <a:endParaRPr lang="en-US"/>
          </a:p>
        </p:txBody>
      </p:sp>
    </p:spTree>
    <p:extLst>
      <p:ext uri="{BB962C8B-B14F-4D97-AF65-F5344CB8AC3E}">
        <p14:creationId xmlns:p14="http://schemas.microsoft.com/office/powerpoint/2010/main" val="3277668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extLst/>
          </a:lstStyle>
          <a:p>
            <a:r>
              <a:rPr lang="en-US" dirty="0" err="1" smtClean="0"/>
              <a:t>Shigley’s</a:t>
            </a:r>
            <a:r>
              <a:rPr lang="en-US" dirty="0" smtClean="0"/>
              <a:t> Mechanical Engineering Design</a:t>
            </a:r>
            <a:endParaRPr lang="en-US" dirty="0"/>
          </a:p>
        </p:txBody>
      </p:sp>
      <p:cxnSp>
        <p:nvCxnSpPr>
          <p:cNvPr id="10"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cxnSp>
        <p:nvCxnSpPr>
          <p:cNvPr id="4"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lang="en-US" dirty="0" smtClean="0"/>
              <a:t>Click to edit Master title style</a:t>
            </a:r>
            <a:endParaRPr lang="en-US" dirty="0"/>
          </a:p>
        </p:txBody>
      </p:sp>
      <p:sp>
        <p:nvSpPr>
          <p:cNvPr id="3" name="Content Placeholder 2"/>
          <p:cNvSpPr>
            <a:spLocks noGrp="1"/>
          </p:cNvSpPr>
          <p:nvPr>
            <p:ph idx="1"/>
          </p:nvPr>
        </p:nvSpPr>
        <p:spPr>
          <a:xfrm>
            <a:off x="381000" y="838200"/>
            <a:ext cx="4191000" cy="6019800"/>
          </a:xfrm>
        </p:spPr>
        <p:txBody>
          <a:bodyPr/>
          <a:lstStyle>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278799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cxnSp>
        <p:nvCxnSpPr>
          <p:cNvPr id="3"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lang="en-US" dirty="0" smtClean="0"/>
              <a:t>Click to edit Master title style</a:t>
            </a:r>
            <a:endParaRPr lang="en-US" dirty="0"/>
          </a:p>
        </p:txBody>
      </p:sp>
      <p:sp>
        <p:nvSpPr>
          <p:cNvPr id="5"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3460362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cxnSp>
        <p:nvCxnSpPr>
          <p:cNvPr id="2" name="Straight Connector 9"/>
          <p:cNvCxnSpPr/>
          <p:nvPr userDrawn="1"/>
        </p:nvCxnSpPr>
        <p:spPr>
          <a:xfrm>
            <a:off x="6705600" y="6629400"/>
            <a:ext cx="2438400" cy="0"/>
          </a:xfrm>
          <a:prstGeom prst="line">
            <a:avLst/>
          </a:prstGeom>
          <a:ln w="127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p:cNvSpPr>
            <a:spLocks noGrp="1"/>
          </p:cNvSpPr>
          <p:nvPr>
            <p:ph type="ftr" sz="quarter" idx="10"/>
          </p:nvPr>
        </p:nvSpPr>
        <p:spPr/>
        <p:txBody>
          <a:bodyPr/>
          <a:lstStyle>
            <a:lvl1pPr algn="l">
              <a:defRPr/>
            </a:lvl1pPr>
            <a:extLst/>
          </a:lstStyle>
          <a:p>
            <a:pPr>
              <a:defRPr/>
            </a:pPr>
            <a:r>
              <a:rPr lang="en-US">
                <a:solidFill>
                  <a:srgbClr val="475A8D">
                    <a:lumMod val="60000"/>
                    <a:lumOff val="40000"/>
                  </a:srgbClr>
                </a:solidFill>
              </a:rPr>
              <a:t>Shigley’s Mechanical Engineering Design</a:t>
            </a:r>
          </a:p>
        </p:txBody>
      </p:sp>
    </p:spTree>
    <p:extLst>
      <p:ext uri="{BB962C8B-B14F-4D97-AF65-F5344CB8AC3E}">
        <p14:creationId xmlns:p14="http://schemas.microsoft.com/office/powerpoint/2010/main" val="61536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eaLnBrk="1" hangingPunct="1">
              <a:defRPr>
                <a:latin typeface="Arial" charset="0"/>
              </a:defRPr>
            </a:lvl1pPr>
          </a:lstStyle>
          <a:p>
            <a:pPr fontAlgn="base">
              <a:spcBef>
                <a:spcPct val="0"/>
              </a:spcBef>
              <a:spcAft>
                <a:spcPct val="0"/>
              </a:spcAft>
              <a:defRPr/>
            </a:pPr>
            <a:endParaRPr lang="zh-TW" altLang="en-US">
              <a:solidFill>
                <a:prstClr val="black"/>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zh-TW" altLang="en-US">
              <a:solidFill>
                <a:srgbClr val="475A8D">
                  <a:lumMod val="60000"/>
                  <a:lumOff val="40000"/>
                </a:srgbClr>
              </a:solidFill>
            </a:endParaRPr>
          </a:p>
        </p:txBody>
      </p:sp>
      <p:sp>
        <p:nvSpPr>
          <p:cNvPr id="4" name="Rectangle 6"/>
          <p:cNvSpPr>
            <a:spLocks noGrp="1" noChangeArrowheads="1"/>
          </p:cNvSpPr>
          <p:nvPr>
            <p:ph type="sldNum" sz="quarter" idx="12"/>
          </p:nvPr>
        </p:nvSpPr>
        <p:spPr>
          <a:xfrm>
            <a:off x="7086600" y="640080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defRPr/>
            </a:pPr>
            <a:fld id="{7D6AA55D-2BBD-44F8-BA79-B67C2EDCD275}" type="slidenum">
              <a:rPr lang="zh-TW" altLang="en-US">
                <a:solidFill>
                  <a:prstClr val="black"/>
                </a:solidFill>
                <a:latin typeface="Arial" panose="020B0604020202020204" pitchFamily="34" charset="0"/>
              </a:rPr>
              <a:pPr fontAlgn="base">
                <a:spcBef>
                  <a:spcPct val="0"/>
                </a:spcBef>
                <a:spcAft>
                  <a:spcPct val="0"/>
                </a:spcAft>
                <a:defRPr/>
              </a:pPr>
              <a:t>‹#›</a:t>
            </a:fld>
            <a:endParaRPr lang="zh-TW"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23706132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eaLnBrk="1" latinLnBrk="0" hangingPunct="1">
              <a:defRPr kumimoji="0" sz="1000" i="1">
                <a:solidFill>
                  <a:schemeClr val="accent6">
                    <a:lumMod val="60000"/>
                    <a:lumOff val="40000"/>
                  </a:schemeClr>
                </a:solidFill>
                <a:effectLst/>
                <a:latin typeface="+mj-lt"/>
              </a:defRPr>
            </a:lvl1pPr>
            <a:extLst/>
          </a:lstStyle>
          <a:p>
            <a:pPr algn="r"/>
            <a:r>
              <a:rPr lang="en-US" dirty="0" err="1" smtClean="0"/>
              <a:t>Shigley’s</a:t>
            </a:r>
            <a:r>
              <a:rPr lang="en-US" dirty="0" smtClean="0"/>
              <a:t> Mechanical Engineering Design</a:t>
            </a:r>
            <a:endParaRPr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D7DDEB"/>
            </a:gs>
            <a:gs pos="39999">
              <a:srgbClr val="D7DDEB"/>
            </a:gs>
            <a:gs pos="100000">
              <a:srgbClr val="8898C3"/>
            </a:gs>
          </a:gsLst>
          <a:lin ang="8100000" scaled="1"/>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zh-TW" altLang="zh-TW">
              <a:solidFill>
                <a:srgbClr val="FFFFFF"/>
              </a:solidFill>
            </a:endParaRPr>
          </a:p>
        </p:txBody>
      </p:sp>
      <p:sp>
        <p:nvSpPr>
          <p:cNvPr id="1027" name="Title Placeholder 4"/>
          <p:cNvSpPr>
            <a:spLocks noGrp="1"/>
          </p:cNvSpPr>
          <p:nvPr>
            <p:ph type="title"/>
          </p:nvPr>
        </p:nvSpPr>
        <p:spPr bwMode="auto">
          <a:xfrm>
            <a:off x="838200" y="152400"/>
            <a:ext cx="7497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lvl="0"/>
            <a:r>
              <a:rPr lang="en-US" altLang="zh-TW" smtClean="0"/>
              <a:t>Click to edit Master title style</a:t>
            </a:r>
          </a:p>
        </p:txBody>
      </p:sp>
      <p:sp>
        <p:nvSpPr>
          <p:cNvPr id="1028" name="Text Placeholder 8"/>
          <p:cNvSpPr>
            <a:spLocks noGrp="1"/>
          </p:cNvSpPr>
          <p:nvPr>
            <p:ph type="body" idx="1"/>
          </p:nvPr>
        </p:nvSpPr>
        <p:spPr bwMode="auto">
          <a:xfrm>
            <a:off x="381000" y="685800"/>
            <a:ext cx="4191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10" name="Footer Placeholder 9"/>
          <p:cNvSpPr>
            <a:spLocks noGrp="1"/>
          </p:cNvSpPr>
          <p:nvPr>
            <p:ph type="ftr" sz="quarter" idx="3"/>
          </p:nvPr>
        </p:nvSpPr>
        <p:spPr>
          <a:xfrm>
            <a:off x="6629400" y="6553200"/>
            <a:ext cx="2514600" cy="304800"/>
          </a:xfrm>
          <a:prstGeom prst="rect">
            <a:avLst/>
          </a:prstGeom>
        </p:spPr>
        <p:txBody>
          <a:bodyPr anchor="b"/>
          <a:lstStyle>
            <a:lvl1pPr algn="r" eaLnBrk="1" fontAlgn="auto" latinLnBrk="0" hangingPunct="1">
              <a:spcBef>
                <a:spcPts val="0"/>
              </a:spcBef>
              <a:spcAft>
                <a:spcPts val="0"/>
              </a:spcAft>
              <a:defRPr kumimoji="0" sz="1000" i="1">
                <a:solidFill>
                  <a:schemeClr val="accent6">
                    <a:lumMod val="60000"/>
                    <a:lumOff val="40000"/>
                  </a:schemeClr>
                </a:solidFill>
                <a:effectLst/>
                <a:latin typeface="+mj-lt"/>
              </a:defRPr>
            </a:lvl1pPr>
            <a:extLst/>
          </a:lstStyle>
          <a:p>
            <a:pPr>
              <a:defRPr/>
            </a:pPr>
            <a:r>
              <a:rPr lang="en-US">
                <a:solidFill>
                  <a:srgbClr val="475A8D">
                    <a:lumMod val="60000"/>
                    <a:lumOff val="40000"/>
                  </a:srgbClr>
                </a:solidFill>
              </a:rPr>
              <a:t>Shigley’s Mechanical Engineering Design</a:t>
            </a:r>
          </a:p>
        </p:txBody>
      </p:sp>
      <p:sp>
        <p:nvSpPr>
          <p:cNvPr id="15" name="Rectangle 14"/>
          <p:cNvSpPr/>
          <p:nvPr/>
        </p:nvSpPr>
        <p:spPr bwMode="invGray">
          <a:xfrm>
            <a:off x="381000"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base">
              <a:spcBef>
                <a:spcPct val="0"/>
              </a:spcBef>
              <a:spcAft>
                <a:spcPct val="0"/>
              </a:spcAft>
              <a:defRPr/>
            </a:pPr>
            <a:endParaRPr lang="zh-TW" altLang="zh-TW">
              <a:solidFill>
                <a:srgbClr val="FFFFFF"/>
              </a:solidFill>
            </a:endParaRPr>
          </a:p>
        </p:txBody>
      </p:sp>
    </p:spTree>
    <p:extLst>
      <p:ext uri="{BB962C8B-B14F-4D97-AF65-F5344CB8AC3E}">
        <p14:creationId xmlns:p14="http://schemas.microsoft.com/office/powerpoint/2010/main" val="222919308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Lst>
  <p:hf sldNum="0" hdr="0" dt="0"/>
  <p:txStyles>
    <p:titleStyle>
      <a:lvl1pPr algn="ctr" rtl="0" eaLnBrk="0" fontAlgn="base" hangingPunct="0">
        <a:spcBef>
          <a:spcPct val="0"/>
        </a:spcBef>
        <a:spcAft>
          <a:spcPct val="0"/>
        </a:spcAft>
        <a:defRPr sz="2800" kern="12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Arial" charset="0"/>
        </a:defRPr>
      </a:lvl2pPr>
      <a:lvl3pPr algn="ctr" rtl="0" eaLnBrk="0" fontAlgn="base" hangingPunct="0">
        <a:spcBef>
          <a:spcPct val="0"/>
        </a:spcBef>
        <a:spcAft>
          <a:spcPct val="0"/>
        </a:spcAft>
        <a:defRPr sz="2800">
          <a:solidFill>
            <a:schemeClr val="tx1"/>
          </a:solidFill>
          <a:latin typeface="Arial" charset="0"/>
        </a:defRPr>
      </a:lvl3pPr>
      <a:lvl4pPr algn="ctr" rtl="0" eaLnBrk="0" fontAlgn="base" hangingPunct="0">
        <a:spcBef>
          <a:spcPct val="0"/>
        </a:spcBef>
        <a:spcAft>
          <a:spcPct val="0"/>
        </a:spcAft>
        <a:defRPr sz="2800">
          <a:solidFill>
            <a:schemeClr val="tx1"/>
          </a:solidFill>
          <a:latin typeface="Arial" charset="0"/>
        </a:defRPr>
      </a:lvl4pPr>
      <a:lvl5pPr algn="ctr" rtl="0" eaLnBrk="0" fontAlgn="base" hangingPunct="0">
        <a:spcBef>
          <a:spcPct val="0"/>
        </a:spcBef>
        <a:spcAft>
          <a:spcPct val="0"/>
        </a:spcAft>
        <a:defRPr sz="2800">
          <a:solidFill>
            <a:schemeClr val="tx1"/>
          </a:solidFill>
          <a:latin typeface="Arial" charset="0"/>
        </a:defRPr>
      </a:lvl5pPr>
      <a:lvl6pPr marL="457200" algn="ctr" rtl="0" fontAlgn="base">
        <a:spcBef>
          <a:spcPct val="0"/>
        </a:spcBef>
        <a:spcAft>
          <a:spcPct val="0"/>
        </a:spcAft>
        <a:defRPr sz="2800">
          <a:solidFill>
            <a:schemeClr val="tx1"/>
          </a:solidFill>
          <a:latin typeface="Arial" charset="0"/>
        </a:defRPr>
      </a:lvl6pPr>
      <a:lvl7pPr marL="914400" algn="ctr" rtl="0" fontAlgn="base">
        <a:spcBef>
          <a:spcPct val="0"/>
        </a:spcBef>
        <a:spcAft>
          <a:spcPct val="0"/>
        </a:spcAft>
        <a:defRPr sz="2800">
          <a:solidFill>
            <a:schemeClr val="tx1"/>
          </a:solidFill>
          <a:latin typeface="Arial" charset="0"/>
        </a:defRPr>
      </a:lvl7pPr>
      <a:lvl8pPr marL="1371600" algn="ctr" rtl="0" fontAlgn="base">
        <a:spcBef>
          <a:spcPct val="0"/>
        </a:spcBef>
        <a:spcAft>
          <a:spcPct val="0"/>
        </a:spcAft>
        <a:defRPr sz="2800">
          <a:solidFill>
            <a:schemeClr val="tx1"/>
          </a:solidFill>
          <a:latin typeface="Arial" charset="0"/>
        </a:defRPr>
      </a:lvl8pPr>
      <a:lvl9pPr marL="1828800" algn="ctr" rtl="0" fontAlgn="base">
        <a:spcBef>
          <a:spcPct val="0"/>
        </a:spcBef>
        <a:spcAft>
          <a:spcPct val="0"/>
        </a:spcAft>
        <a:defRPr sz="2800">
          <a:solidFill>
            <a:schemeClr val="tx1"/>
          </a:solidFill>
          <a:latin typeface="Arial"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24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4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engnetglobal.com/" TargetMode="External"/><Relationship Id="rId2" Type="http://schemas.openxmlformats.org/officeDocument/2006/relationships/hyperlink" Target="http://www.globalspec.com/" TargetMode="External"/><Relationship Id="rId1" Type="http://schemas.openxmlformats.org/officeDocument/2006/relationships/slideLayout" Target="../slideLayouts/slideLayout1.xml"/><Relationship Id="rId6" Type="http://schemas.openxmlformats.org/officeDocument/2006/relationships/hyperlink" Target="http://www.uspto.gov/" TargetMode="External"/><Relationship Id="rId5" Type="http://schemas.openxmlformats.org/officeDocument/2006/relationships/hyperlink" Target="http://www.thomasnet.com/" TargetMode="External"/><Relationship Id="rId4" Type="http://schemas.openxmlformats.org/officeDocument/2006/relationships/hyperlink" Target="http://www.efunda.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8.wmf"/><Relationship Id="rId9"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54.wmf"/></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smtClean="0">
                <a:solidFill>
                  <a:schemeClr val="bg1"/>
                </a:solidFill>
              </a:rPr>
              <a:t>Chapter 1</a:t>
            </a:r>
          </a:p>
          <a:p>
            <a:pPr algn="ctr">
              <a:buFontTx/>
              <a:buNone/>
            </a:pPr>
            <a:endParaRPr lang="en-US" b="1" dirty="0" smtClean="0">
              <a:solidFill>
                <a:schemeClr val="bg1"/>
              </a:solidFill>
            </a:endParaRPr>
          </a:p>
          <a:p>
            <a:pPr marL="1588" indent="-1588" algn="ctr">
              <a:buFontTx/>
              <a:buNone/>
            </a:pPr>
            <a:r>
              <a:rPr lang="en-US" b="1" dirty="0" smtClean="0">
                <a:solidFill>
                  <a:schemeClr val="bg1"/>
                </a:solidFill>
              </a:rPr>
              <a:t>Introduction to </a:t>
            </a:r>
          </a:p>
          <a:p>
            <a:pPr marL="1588" indent="-1588" algn="ctr">
              <a:buFontTx/>
              <a:buNone/>
            </a:pPr>
            <a:r>
              <a:rPr lang="en-US" b="1" dirty="0" smtClean="0">
                <a:solidFill>
                  <a:schemeClr val="bg1"/>
                </a:solidFill>
              </a:rPr>
              <a:t>Mechanical Engineering Design</a:t>
            </a: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sp>
        <p:nvSpPr>
          <p:cNvPr id="3" name="Rectangle 2"/>
          <p:cNvSpPr/>
          <p:nvPr/>
        </p:nvSpPr>
        <p:spPr>
          <a:xfrm>
            <a:off x="0" y="6485632"/>
            <a:ext cx="9144000" cy="369332"/>
          </a:xfrm>
          <a:prstGeom prst="rect">
            <a:avLst/>
          </a:prstGeom>
        </p:spPr>
        <p:txBody>
          <a:bodyPr wrap="square">
            <a:spAutoFit/>
          </a:bodyPr>
          <a:lstStyle/>
          <a:p>
            <a:r>
              <a:rPr lang="en-US" sz="900" b="1" i="1" dirty="0">
                <a:solidFill>
                  <a:schemeClr val="bg1"/>
                </a:solidFill>
              </a:rPr>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03632"/>
            <a:ext cx="609600" cy="609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342" y="-1"/>
            <a:ext cx="5083499" cy="6456603"/>
          </a:xfrm>
          <a:prstGeom prst="rect">
            <a:avLst/>
          </a:prstGeom>
        </p:spPr>
      </p:pic>
    </p:spTree>
    <p:extLst>
      <p:ext uri="{BB962C8B-B14F-4D97-AF65-F5344CB8AC3E}">
        <p14:creationId xmlns:p14="http://schemas.microsoft.com/office/powerpoint/2010/main" val="2815211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Process</a:t>
            </a:r>
            <a:endParaRPr lang="en-US" dirty="0"/>
          </a:p>
        </p:txBody>
      </p:sp>
      <p:sp>
        <p:nvSpPr>
          <p:cNvPr id="3" name="Content Placeholder 2"/>
          <p:cNvSpPr>
            <a:spLocks noGrp="1"/>
          </p:cNvSpPr>
          <p:nvPr>
            <p:ph idx="1"/>
          </p:nvPr>
        </p:nvSpPr>
        <p:spPr>
          <a:xfrm>
            <a:off x="381000" y="1219200"/>
            <a:ext cx="4191000" cy="5638800"/>
          </a:xfrm>
        </p:spPr>
        <p:txBody>
          <a:bodyPr/>
          <a:lstStyle/>
          <a:p>
            <a:r>
              <a:rPr lang="en-US" dirty="0" smtClean="0"/>
              <a:t>Iterative in nature</a:t>
            </a:r>
          </a:p>
          <a:p>
            <a:r>
              <a:rPr lang="en-US" dirty="0" smtClean="0"/>
              <a:t>Requires initial estimation, followed by continued refinement</a:t>
            </a:r>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5" descr="bud29281_0101"/>
          <p:cNvPicPr>
            <a:picLocks noChangeAspect="1" noChangeArrowheads="1"/>
          </p:cNvPicPr>
          <p:nvPr/>
        </p:nvPicPr>
        <p:blipFill>
          <a:blip r:embed="rId2" cstate="print"/>
          <a:srcRect t="3103"/>
          <a:stretch>
            <a:fillRect/>
          </a:stretch>
        </p:blipFill>
        <p:spPr bwMode="auto">
          <a:xfrm>
            <a:off x="4090876" y="1143000"/>
            <a:ext cx="4766506" cy="4419600"/>
          </a:xfrm>
          <a:prstGeom prst="rect">
            <a:avLst/>
          </a:prstGeom>
          <a:noFill/>
        </p:spPr>
      </p:pic>
      <p:sp>
        <p:nvSpPr>
          <p:cNvPr id="7" name="TextBox 6"/>
          <p:cNvSpPr txBox="1"/>
          <p:nvPr/>
        </p:nvSpPr>
        <p:spPr>
          <a:xfrm>
            <a:off x="6019800" y="5762655"/>
            <a:ext cx="1295400" cy="400110"/>
          </a:xfrm>
          <a:prstGeom prst="rect">
            <a:avLst/>
          </a:prstGeom>
          <a:noFill/>
        </p:spPr>
        <p:txBody>
          <a:bodyPr wrap="square" rtlCol="0">
            <a:spAutoFit/>
          </a:bodyPr>
          <a:lstStyle/>
          <a:p>
            <a:r>
              <a:rPr lang="en-US" sz="2000" dirty="0" smtClean="0"/>
              <a:t>Fig. 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3" name="Content Placeholder 2"/>
          <p:cNvSpPr>
            <a:spLocks noGrp="1"/>
          </p:cNvSpPr>
          <p:nvPr>
            <p:ph idx="1"/>
          </p:nvPr>
        </p:nvSpPr>
        <p:spPr>
          <a:xfrm>
            <a:off x="381000" y="990600"/>
            <a:ext cx="8610600" cy="457200"/>
          </a:xfrm>
        </p:spPr>
        <p:txBody>
          <a:bodyPr/>
          <a:lstStyle/>
          <a:p>
            <a:r>
              <a:rPr lang="en-US" dirty="0" smtClean="0"/>
              <a:t>Some characteristics that influence the design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457200" y="1752600"/>
            <a:ext cx="8534400" cy="388337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Tools</a:t>
            </a:r>
            <a:endParaRPr lang="en-US" dirty="0"/>
          </a:p>
        </p:txBody>
      </p:sp>
      <p:sp>
        <p:nvSpPr>
          <p:cNvPr id="3" name="Content Placeholder 2"/>
          <p:cNvSpPr>
            <a:spLocks noGrp="1"/>
          </p:cNvSpPr>
          <p:nvPr>
            <p:ph idx="1"/>
          </p:nvPr>
        </p:nvSpPr>
        <p:spPr>
          <a:xfrm>
            <a:off x="381000" y="838200"/>
            <a:ext cx="8305800" cy="6019800"/>
          </a:xfrm>
        </p:spPr>
        <p:txBody>
          <a:bodyPr/>
          <a:lstStyle/>
          <a:p>
            <a:r>
              <a:rPr lang="en-US" dirty="0" smtClean="0"/>
              <a:t>Computer-Aided Engineering (CAE)</a:t>
            </a:r>
          </a:p>
          <a:p>
            <a:pPr lvl="1"/>
            <a:r>
              <a:rPr lang="en-US" dirty="0" smtClean="0"/>
              <a:t>Any use of the computer and software to aid in the engineering process</a:t>
            </a:r>
          </a:p>
          <a:p>
            <a:pPr lvl="1"/>
            <a:r>
              <a:rPr lang="en-US" dirty="0" smtClean="0"/>
              <a:t>Includes </a:t>
            </a:r>
          </a:p>
          <a:p>
            <a:pPr lvl="2"/>
            <a:r>
              <a:rPr lang="en-US" dirty="0" smtClean="0"/>
              <a:t>Computer-Aided Design (CAD)</a:t>
            </a:r>
          </a:p>
          <a:p>
            <a:pPr lvl="3"/>
            <a:r>
              <a:rPr lang="en-US" dirty="0" smtClean="0"/>
              <a:t>Drafting, 3-D solid modeling, etc.</a:t>
            </a:r>
          </a:p>
          <a:p>
            <a:pPr lvl="2"/>
            <a:r>
              <a:rPr lang="en-US" dirty="0" smtClean="0"/>
              <a:t>Computer-Aided Manufacturing (CAM)</a:t>
            </a:r>
          </a:p>
          <a:p>
            <a:pPr lvl="3"/>
            <a:r>
              <a:rPr lang="en-US" dirty="0" smtClean="0"/>
              <a:t>CNC </a:t>
            </a:r>
            <a:r>
              <a:rPr lang="en-US" dirty="0" err="1" smtClean="0"/>
              <a:t>toolpath</a:t>
            </a:r>
            <a:r>
              <a:rPr lang="en-US" dirty="0" smtClean="0"/>
              <a:t>, rapid prototyping, etc.</a:t>
            </a:r>
          </a:p>
          <a:p>
            <a:pPr lvl="2"/>
            <a:r>
              <a:rPr lang="en-US" dirty="0" smtClean="0"/>
              <a:t>Engineering analysis and simulation</a:t>
            </a:r>
          </a:p>
          <a:p>
            <a:pPr lvl="3"/>
            <a:r>
              <a:rPr lang="en-US" dirty="0" smtClean="0"/>
              <a:t>Finite element, fluid flow, dynamic analysis, motion, etc.</a:t>
            </a:r>
          </a:p>
          <a:p>
            <a:pPr lvl="2"/>
            <a:r>
              <a:rPr lang="en-US" dirty="0" smtClean="0"/>
              <a:t>Math solvers</a:t>
            </a:r>
          </a:p>
          <a:p>
            <a:pPr lvl="3"/>
            <a:r>
              <a:rPr lang="en-US" dirty="0" smtClean="0"/>
              <a:t>Spreadsheet, procedural programming language, equation solver, etc.</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Technical Information</a:t>
            </a:r>
            <a:endParaRPr lang="en-US" dirty="0"/>
          </a:p>
        </p:txBody>
      </p:sp>
      <p:sp>
        <p:nvSpPr>
          <p:cNvPr id="3" name="Content Placeholder 2"/>
          <p:cNvSpPr>
            <a:spLocks noGrp="1"/>
          </p:cNvSpPr>
          <p:nvPr>
            <p:ph idx="1"/>
          </p:nvPr>
        </p:nvSpPr>
        <p:spPr>
          <a:xfrm>
            <a:off x="381000" y="838200"/>
            <a:ext cx="8458200" cy="6019800"/>
          </a:xfrm>
        </p:spPr>
        <p:txBody>
          <a:bodyPr/>
          <a:lstStyle/>
          <a:p>
            <a:r>
              <a:rPr lang="en-US" dirty="0" smtClean="0"/>
              <a:t>Libraries</a:t>
            </a:r>
          </a:p>
          <a:p>
            <a:pPr lvl="1"/>
            <a:r>
              <a:rPr lang="en-US" dirty="0" smtClean="0"/>
              <a:t>Engineering handbooks, textbooks, journals, patents, etc.</a:t>
            </a:r>
          </a:p>
          <a:p>
            <a:r>
              <a:rPr lang="en-US" dirty="0" smtClean="0"/>
              <a:t>Government sources</a:t>
            </a:r>
          </a:p>
          <a:p>
            <a:pPr lvl="1"/>
            <a:r>
              <a:rPr lang="en-US" dirty="0" smtClean="0"/>
              <a:t>Government agencies, U.S. Patent and Trademark, National Institute for Standards and Technology, etc.</a:t>
            </a:r>
          </a:p>
          <a:p>
            <a:r>
              <a:rPr lang="en-US" dirty="0" smtClean="0"/>
              <a:t>Professional Societies (conferences, publications, etc.)</a:t>
            </a:r>
          </a:p>
          <a:p>
            <a:pPr lvl="1"/>
            <a:r>
              <a:rPr lang="en-US" dirty="0" smtClean="0"/>
              <a:t>American Society of Mechanical Engineers, Society of Manufacturing Engineers, Society of Automotive Engineers, etc.</a:t>
            </a:r>
          </a:p>
          <a:p>
            <a:r>
              <a:rPr lang="en-US" dirty="0" smtClean="0"/>
              <a:t>Commercial vendors</a:t>
            </a:r>
          </a:p>
          <a:p>
            <a:pPr lvl="1"/>
            <a:r>
              <a:rPr lang="en-US" dirty="0" smtClean="0"/>
              <a:t>Catalogs, technical literature, test data, etc.</a:t>
            </a:r>
          </a:p>
          <a:p>
            <a:r>
              <a:rPr lang="en-US" dirty="0" smtClean="0"/>
              <a:t>Internet</a:t>
            </a:r>
          </a:p>
          <a:p>
            <a:pPr lvl="1">
              <a:buNone/>
            </a:pPr>
            <a:r>
              <a:rPr lang="en-US" dirty="0" smtClean="0"/>
              <a:t>	Access to much of the above information</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Useful Internet Sites</a:t>
            </a:r>
            <a:endParaRPr lang="en-US" dirty="0"/>
          </a:p>
        </p:txBody>
      </p:sp>
      <p:sp>
        <p:nvSpPr>
          <p:cNvPr id="3" name="Content Placeholder 2"/>
          <p:cNvSpPr>
            <a:spLocks noGrp="1"/>
          </p:cNvSpPr>
          <p:nvPr>
            <p:ph idx="1"/>
          </p:nvPr>
        </p:nvSpPr>
        <p:spPr>
          <a:xfrm>
            <a:off x="381000" y="1219200"/>
            <a:ext cx="4191000" cy="5638800"/>
          </a:xfrm>
        </p:spPr>
        <p:txBody>
          <a:bodyPr/>
          <a:lstStyle/>
          <a:p>
            <a:r>
              <a:rPr lang="en-US" dirty="0" smtClean="0">
                <a:hlinkClick r:id="rId2"/>
              </a:rPr>
              <a:t>www.globalspec.com</a:t>
            </a:r>
            <a:endParaRPr lang="en-US" dirty="0" smtClean="0"/>
          </a:p>
          <a:p>
            <a:r>
              <a:rPr lang="en-US" dirty="0" smtClean="0">
                <a:hlinkClick r:id="rId3"/>
              </a:rPr>
              <a:t>www.engnetglobal.com</a:t>
            </a:r>
            <a:endParaRPr lang="en-US" dirty="0" smtClean="0"/>
          </a:p>
          <a:p>
            <a:r>
              <a:rPr lang="en-US" dirty="0" smtClean="0">
                <a:hlinkClick r:id="rId4"/>
              </a:rPr>
              <a:t>www.efunda.com</a:t>
            </a:r>
            <a:endParaRPr lang="en-US" dirty="0" smtClean="0"/>
          </a:p>
          <a:p>
            <a:r>
              <a:rPr lang="en-US" dirty="0" smtClean="0">
                <a:hlinkClick r:id="rId5"/>
              </a:rPr>
              <a:t>www.thomasnet.com</a:t>
            </a:r>
            <a:endParaRPr lang="en-US" dirty="0" smtClean="0"/>
          </a:p>
          <a:p>
            <a:r>
              <a:rPr lang="en-US" dirty="0" smtClean="0">
                <a:hlinkClick r:id="rId6"/>
              </a:rPr>
              <a:t>www.uspto.gov</a:t>
            </a:r>
            <a:endParaRPr lang="en-US" dirty="0" smtClean="0"/>
          </a:p>
          <a:p>
            <a:pPr>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Engineer’s Professional Responsibilities</a:t>
            </a:r>
            <a:endParaRPr lang="en-US" dirty="0"/>
          </a:p>
        </p:txBody>
      </p:sp>
      <p:sp>
        <p:nvSpPr>
          <p:cNvPr id="3" name="Content Placeholder 2"/>
          <p:cNvSpPr>
            <a:spLocks noGrp="1"/>
          </p:cNvSpPr>
          <p:nvPr>
            <p:ph idx="1"/>
          </p:nvPr>
        </p:nvSpPr>
        <p:spPr>
          <a:xfrm>
            <a:off x="381000" y="1066800"/>
            <a:ext cx="8305800" cy="5562600"/>
          </a:xfrm>
        </p:spPr>
        <p:txBody>
          <a:bodyPr/>
          <a:lstStyle/>
          <a:p>
            <a:r>
              <a:rPr lang="en-US" dirty="0" smtClean="0"/>
              <a:t>Satisfy the needs of the customer in a competent, responsible, ethical, and professional manner.</a:t>
            </a:r>
          </a:p>
          <a:p>
            <a:r>
              <a:rPr lang="en-US" dirty="0" smtClean="0"/>
              <a:t>Some key advise for a professional engineer</a:t>
            </a:r>
          </a:p>
          <a:p>
            <a:pPr lvl="1"/>
            <a:r>
              <a:rPr lang="en-US" dirty="0" smtClean="0"/>
              <a:t>Be competent</a:t>
            </a:r>
          </a:p>
          <a:p>
            <a:pPr lvl="1"/>
            <a:r>
              <a:rPr lang="en-US" dirty="0" smtClean="0"/>
              <a:t>Keep current in field of practice</a:t>
            </a:r>
          </a:p>
          <a:p>
            <a:pPr lvl="1"/>
            <a:r>
              <a:rPr lang="en-US" dirty="0" smtClean="0"/>
              <a:t>Keep good documentation</a:t>
            </a:r>
          </a:p>
          <a:p>
            <a:pPr lvl="1"/>
            <a:r>
              <a:rPr lang="en-US" dirty="0" smtClean="0"/>
              <a:t>Ensure good and timely communication</a:t>
            </a:r>
          </a:p>
          <a:p>
            <a:pPr lvl="1"/>
            <a:r>
              <a:rPr lang="en-US" dirty="0" smtClean="0"/>
              <a:t>Act professionally and ethically</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Guidelines for Professional Practice</a:t>
            </a:r>
            <a:endParaRPr lang="en-US" dirty="0"/>
          </a:p>
        </p:txBody>
      </p:sp>
      <p:sp>
        <p:nvSpPr>
          <p:cNvPr id="3" name="Content Placeholder 2"/>
          <p:cNvSpPr>
            <a:spLocks noGrp="1"/>
          </p:cNvSpPr>
          <p:nvPr>
            <p:ph idx="1"/>
          </p:nvPr>
        </p:nvSpPr>
        <p:spPr>
          <a:xfrm>
            <a:off x="381000" y="838200"/>
            <a:ext cx="8534400" cy="5715000"/>
          </a:xfrm>
        </p:spPr>
        <p:txBody>
          <a:bodyPr>
            <a:normAutofit lnSpcReduction="10000"/>
          </a:bodyPr>
          <a:lstStyle/>
          <a:p>
            <a:r>
              <a:rPr lang="en-US" dirty="0" smtClean="0"/>
              <a:t>National Society of Professional Engineers (NSPE) publishes a Code of Ethics for Engineers and an Engineers’ Creed.</a:t>
            </a:r>
          </a:p>
          <a:p>
            <a:r>
              <a:rPr lang="en-US" dirty="0" smtClean="0"/>
              <a:t>www.nspe.org/ethics</a:t>
            </a:r>
          </a:p>
          <a:p>
            <a:r>
              <a:rPr lang="en-US" dirty="0" smtClean="0"/>
              <a:t>Six Fundamental Canons</a:t>
            </a:r>
          </a:p>
          <a:p>
            <a:r>
              <a:rPr lang="en-US" dirty="0" smtClean="0"/>
              <a:t>Engineers, in the fulfillment of their professional duties, shall:</a:t>
            </a:r>
          </a:p>
          <a:p>
            <a:pPr lvl="1"/>
            <a:r>
              <a:rPr lang="en-US" dirty="0" smtClean="0"/>
              <a:t>Hold paramount the safety, health, and welfare of the public.</a:t>
            </a:r>
          </a:p>
          <a:p>
            <a:pPr lvl="1"/>
            <a:r>
              <a:rPr lang="en-US" dirty="0" smtClean="0"/>
              <a:t>Perform services only in areas of their competence.</a:t>
            </a:r>
          </a:p>
          <a:p>
            <a:pPr lvl="1"/>
            <a:r>
              <a:rPr lang="en-US" dirty="0" smtClean="0"/>
              <a:t>Issue public statements only in an objective and truthful manner.</a:t>
            </a:r>
          </a:p>
          <a:p>
            <a:pPr lvl="1"/>
            <a:r>
              <a:rPr lang="en-US" dirty="0" smtClean="0"/>
              <a:t>Act for each employer or client as faithful agents or trustees.</a:t>
            </a:r>
          </a:p>
          <a:p>
            <a:pPr lvl="1"/>
            <a:r>
              <a:rPr lang="en-US" dirty="0" smtClean="0"/>
              <a:t>Avoid deceptive acts.</a:t>
            </a:r>
          </a:p>
          <a:p>
            <a:pPr lvl="1"/>
            <a:r>
              <a:rPr lang="en-US" dirty="0" smtClean="0"/>
              <a:t>Conduct themselves honorably, responsibly, ethically, and lawfully so as to enhance the honor, reputation, and usefulness of the profession.</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NSPE Engineers’ Creed</a:t>
            </a:r>
            <a:endParaRPr lang="en-US" dirty="0"/>
          </a:p>
        </p:txBody>
      </p:sp>
      <p:sp>
        <p:nvSpPr>
          <p:cNvPr id="3" name="Content Placeholder 2"/>
          <p:cNvSpPr>
            <a:spLocks noGrp="1"/>
          </p:cNvSpPr>
          <p:nvPr>
            <p:ph idx="1"/>
          </p:nvPr>
        </p:nvSpPr>
        <p:spPr>
          <a:xfrm>
            <a:off x="381000" y="838200"/>
            <a:ext cx="8534400" cy="6019800"/>
          </a:xfrm>
        </p:spPr>
        <p:txBody>
          <a:bodyPr>
            <a:normAutofit/>
          </a:bodyPr>
          <a:lstStyle/>
          <a:p>
            <a:r>
              <a:rPr lang="en-US" dirty="0" smtClean="0"/>
              <a:t>As a Professional Engineer I dedicate my professional knowledge and skill to the advancement and betterment of human welfare.</a:t>
            </a:r>
          </a:p>
          <a:p>
            <a:r>
              <a:rPr lang="en-US" dirty="0" smtClean="0"/>
              <a:t>I pledge:</a:t>
            </a:r>
          </a:p>
          <a:p>
            <a:pPr lvl="1"/>
            <a:r>
              <a:rPr lang="en-US" dirty="0" smtClean="0"/>
              <a:t>To give the utmost of performance;</a:t>
            </a:r>
          </a:p>
          <a:p>
            <a:pPr lvl="1"/>
            <a:r>
              <a:rPr lang="en-US" dirty="0" smtClean="0"/>
              <a:t>To participate in none but honest enterprise;</a:t>
            </a:r>
          </a:p>
          <a:p>
            <a:pPr lvl="1"/>
            <a:r>
              <a:rPr lang="en-US" dirty="0" smtClean="0"/>
              <a:t>To live and work according to the laws of man and the highest standards of professional conduct;</a:t>
            </a:r>
          </a:p>
          <a:p>
            <a:pPr lvl="1"/>
            <a:r>
              <a:rPr lang="en-US" dirty="0" smtClean="0"/>
              <a:t>To place service before profit, the honor and standing of the profession before personal advantage, and the public welfare above all other considerations.</a:t>
            </a:r>
          </a:p>
          <a:p>
            <a:r>
              <a:rPr lang="en-US" dirty="0" smtClean="0"/>
              <a:t>In humility and with need for Divine Guidance, I make this pledge.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Codes</a:t>
            </a:r>
            <a:endParaRPr lang="en-US" dirty="0"/>
          </a:p>
        </p:txBody>
      </p:sp>
      <p:sp>
        <p:nvSpPr>
          <p:cNvPr id="3" name="Content Placeholder 2"/>
          <p:cNvSpPr>
            <a:spLocks noGrp="1"/>
          </p:cNvSpPr>
          <p:nvPr>
            <p:ph idx="1"/>
          </p:nvPr>
        </p:nvSpPr>
        <p:spPr>
          <a:xfrm>
            <a:off x="381000" y="838200"/>
            <a:ext cx="8458200" cy="6019800"/>
          </a:xfrm>
        </p:spPr>
        <p:txBody>
          <a:bodyPr/>
          <a:lstStyle/>
          <a:p>
            <a:r>
              <a:rPr lang="en-US" dirty="0" smtClean="0"/>
              <a:t>Standard</a:t>
            </a:r>
          </a:p>
          <a:p>
            <a:pPr lvl="1"/>
            <a:r>
              <a:rPr lang="en-US" dirty="0" smtClean="0"/>
              <a:t>A set of specifications for parts, materials, or processes</a:t>
            </a:r>
          </a:p>
          <a:p>
            <a:pPr lvl="1"/>
            <a:r>
              <a:rPr lang="en-US" dirty="0" smtClean="0"/>
              <a:t>Intended to achieve uniformity, efficiency, and a specified quality</a:t>
            </a:r>
          </a:p>
          <a:p>
            <a:pPr lvl="1"/>
            <a:r>
              <a:rPr lang="en-US" dirty="0" smtClean="0"/>
              <a:t>Limits the multitude of variations</a:t>
            </a:r>
          </a:p>
          <a:p>
            <a:r>
              <a:rPr lang="en-US" dirty="0" smtClean="0"/>
              <a:t>Code</a:t>
            </a:r>
          </a:p>
          <a:p>
            <a:pPr lvl="1"/>
            <a:r>
              <a:rPr lang="en-US" dirty="0" smtClean="0"/>
              <a:t>A set of specifications for the analysis, design, manufacture, and construction of something</a:t>
            </a:r>
          </a:p>
          <a:p>
            <a:pPr lvl="1"/>
            <a:r>
              <a:rPr lang="en-US" dirty="0" smtClean="0"/>
              <a:t>To achieve a specified degree of safety, efficiency, and performance or quality</a:t>
            </a:r>
          </a:p>
          <a:p>
            <a:pPr lvl="1"/>
            <a:r>
              <a:rPr lang="en-US" dirty="0" smtClean="0"/>
              <a:t>Does not imply absolute safety</a:t>
            </a:r>
          </a:p>
          <a:p>
            <a:r>
              <a:rPr lang="en-US" dirty="0" smtClean="0"/>
              <a:t>Various organizations establish and publish standards and codes for common and/or critical industries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Codes</a:t>
            </a:r>
            <a:endParaRPr lang="en-US" dirty="0"/>
          </a:p>
        </p:txBody>
      </p:sp>
      <p:sp>
        <p:nvSpPr>
          <p:cNvPr id="3" name="Content Placeholder 2"/>
          <p:cNvSpPr>
            <a:spLocks noGrp="1"/>
          </p:cNvSpPr>
          <p:nvPr>
            <p:ph idx="1"/>
          </p:nvPr>
        </p:nvSpPr>
        <p:spPr>
          <a:xfrm>
            <a:off x="381000" y="762000"/>
            <a:ext cx="8305800" cy="990600"/>
          </a:xfrm>
        </p:spPr>
        <p:txBody>
          <a:bodyPr/>
          <a:lstStyle/>
          <a:p>
            <a:r>
              <a:rPr lang="en-US" dirty="0" smtClean="0"/>
              <a:t>Some organizations that establish standards and codes of particular interest to mechanical engineers: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609600" y="1524000"/>
            <a:ext cx="6172200" cy="514116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82563"/>
            <a:ext cx="7497763" cy="461962"/>
          </a:xfrm>
        </p:spPr>
        <p:txBody>
          <a:bodyPr/>
          <a:lstStyle/>
          <a:p>
            <a:pPr>
              <a:defRPr/>
            </a:pPr>
            <a:r>
              <a:rPr lang="zh-TW" altLang="en-US" dirty="0" smtClean="0"/>
              <a:t>課程簡介</a:t>
            </a:r>
            <a:endParaRPr lang="zh-TW" altLang="en-US" dirty="0"/>
          </a:p>
        </p:txBody>
      </p:sp>
      <p:sp>
        <p:nvSpPr>
          <p:cNvPr id="3" name="內容版面配置區 2"/>
          <p:cNvSpPr>
            <a:spLocks noGrp="1"/>
          </p:cNvSpPr>
          <p:nvPr>
            <p:ph idx="1"/>
          </p:nvPr>
        </p:nvSpPr>
        <p:spPr>
          <a:xfrm>
            <a:off x="381000" y="838200"/>
            <a:ext cx="8458200" cy="6019800"/>
          </a:xfrm>
        </p:spPr>
        <p:txBody>
          <a:bodyPr/>
          <a:lstStyle/>
          <a:p>
            <a:pPr>
              <a:buFont typeface="Wingdings" panose="05000000000000000000" pitchFamily="2" charset="2"/>
              <a:buChar char="l"/>
              <a:defRPr/>
            </a:pPr>
            <a:r>
              <a:rPr lang="en-US" altLang="zh-TW" dirty="0" smtClean="0"/>
              <a:t>Text Book:</a:t>
            </a:r>
            <a:r>
              <a:rPr lang="zh-TW" altLang="en-US" dirty="0" smtClean="0"/>
              <a:t> </a:t>
            </a:r>
            <a:r>
              <a:rPr lang="en-US" altLang="zh-TW" dirty="0" smtClean="0"/>
              <a:t>Richard G. </a:t>
            </a:r>
            <a:r>
              <a:rPr lang="en-US" altLang="zh-TW" dirty="0" err="1" smtClean="0"/>
              <a:t>Budynas</a:t>
            </a:r>
            <a:r>
              <a:rPr lang="en-US" altLang="zh-TW" dirty="0" smtClean="0"/>
              <a:t> and J. Keith </a:t>
            </a:r>
            <a:r>
              <a:rPr lang="en-US" altLang="zh-TW" dirty="0" err="1" smtClean="0"/>
              <a:t>Nisbett</a:t>
            </a:r>
            <a:r>
              <a:rPr lang="en-US" altLang="zh-TW" dirty="0" smtClean="0"/>
              <a:t>, </a:t>
            </a:r>
            <a:r>
              <a:rPr lang="en-US" altLang="zh-TW" dirty="0" err="1" smtClean="0"/>
              <a:t>Shigley‘s</a:t>
            </a:r>
            <a:endParaRPr lang="en-US" altLang="zh-TW" dirty="0" smtClean="0"/>
          </a:p>
          <a:p>
            <a:pPr marL="1792288" indent="0">
              <a:buFont typeface="Wingdings 2" panose="05020102010507070707" pitchFamily="18" charset="2"/>
              <a:buNone/>
              <a:defRPr/>
            </a:pPr>
            <a:r>
              <a:rPr lang="en-US" altLang="zh-TW" dirty="0" smtClean="0"/>
              <a:t>Mechanical Engineering Design, Tenth Edition in SI</a:t>
            </a:r>
          </a:p>
          <a:p>
            <a:pPr marL="1792288" indent="-352425">
              <a:buFont typeface="Wingdings 2" panose="05020102010507070707" pitchFamily="18" charset="2"/>
              <a:buNone/>
              <a:defRPr/>
            </a:pPr>
            <a:r>
              <a:rPr lang="en-US" altLang="zh-TW" dirty="0"/>
              <a:t> </a:t>
            </a:r>
            <a:r>
              <a:rPr lang="en-US" altLang="zh-TW" dirty="0" smtClean="0"/>
              <a:t>    Unit, McGraw Hill 2015</a:t>
            </a:r>
            <a:r>
              <a:rPr lang="zh-TW" altLang="en-US" dirty="0" smtClean="0"/>
              <a:t>東華書局 </a:t>
            </a:r>
            <a:r>
              <a:rPr lang="en-US" altLang="zh-TW" dirty="0" smtClean="0"/>
              <a:t>(</a:t>
            </a:r>
            <a:r>
              <a:rPr lang="zh-TW" altLang="en-US" dirty="0" smtClean="0"/>
              <a:t>新月圖書</a:t>
            </a:r>
            <a:r>
              <a:rPr lang="en-US" altLang="zh-TW" dirty="0" smtClean="0"/>
              <a:t>)</a:t>
            </a:r>
            <a:r>
              <a:rPr lang="zh-TW" altLang="en-US" dirty="0" smtClean="0"/>
              <a:t>。</a:t>
            </a:r>
            <a:endParaRPr lang="en-US" altLang="zh-TW" dirty="0" smtClean="0"/>
          </a:p>
          <a:p>
            <a:pPr>
              <a:buFont typeface="Wingdings" panose="05000000000000000000" pitchFamily="2" charset="2"/>
              <a:buChar char="l"/>
              <a:defRPr/>
            </a:pPr>
            <a:r>
              <a:rPr lang="en-US" altLang="zh-TW" dirty="0" smtClean="0"/>
              <a:t>Evaluation:</a:t>
            </a:r>
            <a:r>
              <a:rPr lang="zh-TW" altLang="en-US" dirty="0" smtClean="0"/>
              <a:t> </a:t>
            </a:r>
            <a:r>
              <a:rPr lang="en-US" altLang="zh-TW" dirty="0" smtClean="0"/>
              <a:t>Homework 10%</a:t>
            </a:r>
          </a:p>
          <a:p>
            <a:pPr marL="82550" indent="0">
              <a:buFont typeface="Wingdings 2" panose="05020102010507070707" pitchFamily="18" charset="2"/>
              <a:buNone/>
              <a:defRPr/>
            </a:pPr>
            <a:r>
              <a:rPr lang="zh-TW" altLang="en-US" dirty="0"/>
              <a:t> </a:t>
            </a:r>
            <a:r>
              <a:rPr lang="zh-TW" altLang="en-US" dirty="0" smtClean="0"/>
              <a:t>                      </a:t>
            </a:r>
            <a:r>
              <a:rPr lang="en-US" altLang="zh-TW" dirty="0" smtClean="0"/>
              <a:t>Project 15% </a:t>
            </a:r>
          </a:p>
          <a:p>
            <a:pPr marL="82550" indent="0">
              <a:buFont typeface="Wingdings 2" panose="05020102010507070707" pitchFamily="18" charset="2"/>
              <a:buNone/>
              <a:defRPr/>
            </a:pPr>
            <a:r>
              <a:rPr lang="en-US" altLang="zh-TW" dirty="0"/>
              <a:t>	</a:t>
            </a:r>
            <a:r>
              <a:rPr lang="en-US" altLang="zh-TW" dirty="0" smtClean="0"/>
              <a:t>	Six Exams 75% </a:t>
            </a:r>
          </a:p>
          <a:p>
            <a:pPr>
              <a:buFont typeface="Wingdings" panose="05000000000000000000" pitchFamily="2" charset="2"/>
              <a:buChar char="l"/>
              <a:defRPr/>
            </a:pPr>
            <a:r>
              <a:rPr lang="en-US" altLang="zh-TW" dirty="0" smtClean="0"/>
              <a:t>Syllabus:</a:t>
            </a:r>
          </a:p>
          <a:p>
            <a:pPr marL="82550" indent="0">
              <a:buFont typeface="Wingdings 2" panose="05020102010507070707" pitchFamily="18" charset="2"/>
              <a:buNone/>
              <a:defRPr/>
            </a:pPr>
            <a:r>
              <a:rPr lang="zh-TW" altLang="en-US" dirty="0" smtClean="0"/>
              <a:t>    </a:t>
            </a:r>
            <a:r>
              <a:rPr lang="en-US" altLang="zh-TW" dirty="0" smtClean="0"/>
              <a:t>1. Steady Failure  </a:t>
            </a:r>
          </a:p>
          <a:p>
            <a:pPr marL="82550" indent="0">
              <a:buFont typeface="Wingdings 2" panose="05020102010507070707" pitchFamily="18" charset="2"/>
              <a:buNone/>
              <a:defRPr/>
            </a:pPr>
            <a:r>
              <a:rPr lang="zh-TW" altLang="en-US" dirty="0"/>
              <a:t> </a:t>
            </a:r>
            <a:r>
              <a:rPr lang="zh-TW" altLang="en-US" dirty="0" smtClean="0"/>
              <a:t>   </a:t>
            </a:r>
            <a:r>
              <a:rPr lang="en-US" altLang="zh-TW" dirty="0" smtClean="0"/>
              <a:t>2. Fatigue Failure   </a:t>
            </a:r>
          </a:p>
          <a:p>
            <a:pPr marL="82550" indent="0">
              <a:buFont typeface="Wingdings 2" panose="05020102010507070707" pitchFamily="18" charset="2"/>
              <a:buNone/>
              <a:defRPr/>
            </a:pPr>
            <a:r>
              <a:rPr lang="zh-TW" altLang="en-US" dirty="0" smtClean="0"/>
              <a:t>    </a:t>
            </a:r>
            <a:r>
              <a:rPr lang="en-US" altLang="zh-TW" dirty="0" smtClean="0"/>
              <a:t>3. Mechanical Springs  </a:t>
            </a:r>
          </a:p>
          <a:p>
            <a:pPr marL="82550" indent="0">
              <a:buFont typeface="Wingdings 2" panose="05020102010507070707" pitchFamily="18" charset="2"/>
              <a:buNone/>
              <a:defRPr/>
            </a:pPr>
            <a:r>
              <a:rPr lang="zh-TW" altLang="en-US" dirty="0" smtClean="0"/>
              <a:t>    </a:t>
            </a:r>
            <a:r>
              <a:rPr lang="en-US" altLang="zh-TW" dirty="0" smtClean="0"/>
              <a:t>4. Rolling Contact Bearings  </a:t>
            </a:r>
          </a:p>
          <a:p>
            <a:pPr marL="82550" indent="0">
              <a:buFont typeface="Wingdings 2" panose="05020102010507070707" pitchFamily="18" charset="2"/>
              <a:buNone/>
              <a:defRPr/>
            </a:pPr>
            <a:r>
              <a:rPr lang="zh-TW" altLang="en-US" dirty="0" smtClean="0"/>
              <a:t>    </a:t>
            </a:r>
            <a:r>
              <a:rPr lang="en-US" altLang="zh-TW" dirty="0" smtClean="0"/>
              <a:t>5. Lubrication and Journal Bearings  </a:t>
            </a:r>
          </a:p>
          <a:p>
            <a:pPr marL="82550" indent="0">
              <a:buFont typeface="Wingdings 2" panose="05020102010507070707" pitchFamily="18" charset="2"/>
              <a:buNone/>
              <a:defRPr/>
            </a:pPr>
            <a:r>
              <a:rPr lang="zh-TW" altLang="en-US" dirty="0" smtClean="0"/>
              <a:t>    </a:t>
            </a:r>
            <a:r>
              <a:rPr lang="en-US" altLang="zh-TW" dirty="0" smtClean="0"/>
              <a:t>6. Clutches, Brakes, Couplings, and Flywheels </a:t>
            </a:r>
          </a:p>
          <a:p>
            <a:pPr>
              <a:defRPr/>
            </a:pPr>
            <a:endParaRPr lang="en-US" altLang="zh-TW" dirty="0" smtClean="0"/>
          </a:p>
          <a:p>
            <a:pPr>
              <a:defRPr/>
            </a:pPr>
            <a:endParaRPr lang="en-US" altLang="zh-TW" dirty="0" smtClean="0"/>
          </a:p>
          <a:p>
            <a:pPr>
              <a:defRPr/>
            </a:pPr>
            <a:endParaRPr lang="en-US" altLang="zh-TW" dirty="0" smtClean="0"/>
          </a:p>
          <a:p>
            <a:pPr>
              <a:defRPr/>
            </a:pPr>
            <a:endParaRPr lang="en-US" altLang="zh-TW" dirty="0" smtClean="0"/>
          </a:p>
          <a:p>
            <a:pPr>
              <a:defRPr/>
            </a:pPr>
            <a:endParaRPr lang="zh-TW" altLang="en-US" dirty="0"/>
          </a:p>
        </p:txBody>
      </p:sp>
      <p:sp>
        <p:nvSpPr>
          <p:cNvPr id="4" name="頁尾版面配置區 3"/>
          <p:cNvSpPr>
            <a:spLocks noGrp="1"/>
          </p:cNvSpPr>
          <p:nvPr>
            <p:ph type="ftr" sz="quarter" idx="10"/>
          </p:nvPr>
        </p:nvSpPr>
        <p:spPr/>
        <p:txBody>
          <a:bodyPr/>
          <a:lstStyle/>
          <a:p>
            <a:pPr>
              <a:defRPr/>
            </a:pPr>
            <a:r>
              <a:rPr lang="en-US" smtClean="0">
                <a:solidFill>
                  <a:srgbClr val="475A8D">
                    <a:lumMod val="60000"/>
                    <a:lumOff val="40000"/>
                  </a:srgbClr>
                </a:solidFill>
              </a:rPr>
              <a:t>Shigley’s Mechanical Engineering Design</a:t>
            </a:r>
            <a:endParaRPr lang="en-US">
              <a:solidFill>
                <a:srgbClr val="475A8D">
                  <a:lumMod val="60000"/>
                  <a:lumOff val="40000"/>
                </a:srgbClr>
              </a:solidFill>
            </a:endParaRPr>
          </a:p>
        </p:txBody>
      </p:sp>
    </p:spTree>
    <p:extLst>
      <p:ext uri="{BB962C8B-B14F-4D97-AF65-F5344CB8AC3E}">
        <p14:creationId xmlns:p14="http://schemas.microsoft.com/office/powerpoint/2010/main" val="1051114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a:t>
            </a:r>
            <a:endParaRPr lang="en-US" dirty="0"/>
          </a:p>
        </p:txBody>
      </p:sp>
      <p:sp>
        <p:nvSpPr>
          <p:cNvPr id="3" name="Content Placeholder 2"/>
          <p:cNvSpPr>
            <a:spLocks noGrp="1"/>
          </p:cNvSpPr>
          <p:nvPr>
            <p:ph idx="1"/>
          </p:nvPr>
        </p:nvSpPr>
        <p:spPr>
          <a:xfrm>
            <a:off x="381000" y="838200"/>
            <a:ext cx="7239000" cy="5638800"/>
          </a:xfrm>
        </p:spPr>
        <p:txBody>
          <a:bodyPr/>
          <a:lstStyle/>
          <a:p>
            <a:r>
              <a:rPr lang="en-US" dirty="0" smtClean="0"/>
              <a:t>Cost is almost always an important factor in engineering design.</a:t>
            </a:r>
          </a:p>
          <a:p>
            <a:r>
              <a:rPr lang="en-US" dirty="0" smtClean="0"/>
              <a:t>Use of standard sizes is a first principle of cost reduction.</a:t>
            </a:r>
          </a:p>
          <a:p>
            <a:r>
              <a:rPr lang="en-US" dirty="0" smtClean="0"/>
              <a:t>Table </a:t>
            </a:r>
            <a:r>
              <a:rPr lang="en-US" dirty="0"/>
              <a:t>A–17 </a:t>
            </a:r>
            <a:r>
              <a:rPr lang="en-US" dirty="0" smtClean="0"/>
              <a:t>lists some typical preferred sizes.</a:t>
            </a:r>
          </a:p>
          <a:p>
            <a:r>
              <a:rPr lang="en-US" dirty="0" smtClean="0"/>
              <a:t>Certain common components may be less expensive in stocked sizes.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Tolerances</a:t>
            </a:r>
            <a:endParaRPr lang="en-US" dirty="0"/>
          </a:p>
        </p:txBody>
      </p:sp>
      <p:sp>
        <p:nvSpPr>
          <p:cNvPr id="3" name="Content Placeholder 2"/>
          <p:cNvSpPr>
            <a:spLocks noGrp="1"/>
          </p:cNvSpPr>
          <p:nvPr>
            <p:ph idx="1"/>
          </p:nvPr>
        </p:nvSpPr>
        <p:spPr/>
        <p:txBody>
          <a:bodyPr/>
          <a:lstStyle/>
          <a:p>
            <a:r>
              <a:rPr lang="en-US" dirty="0" smtClean="0"/>
              <a:t>Close tolerances generally increase cost</a:t>
            </a:r>
          </a:p>
          <a:p>
            <a:pPr lvl="1"/>
            <a:r>
              <a:rPr lang="en-US" dirty="0" smtClean="0"/>
              <a:t>Require additional processing steps</a:t>
            </a:r>
          </a:p>
          <a:p>
            <a:pPr lvl="1"/>
            <a:r>
              <a:rPr lang="en-US" dirty="0" smtClean="0"/>
              <a:t>Require additional inspection</a:t>
            </a:r>
          </a:p>
          <a:p>
            <a:pPr lvl="1"/>
            <a:r>
              <a:rPr lang="en-US" dirty="0" smtClean="0"/>
              <a:t>Require machines with lower production rates</a:t>
            </a:r>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6" descr="bud29281_0102"/>
          <p:cNvPicPr>
            <a:picLocks noChangeAspect="1" noChangeArrowheads="1"/>
          </p:cNvPicPr>
          <p:nvPr/>
        </p:nvPicPr>
        <p:blipFill>
          <a:blip r:embed="rId2" cstate="print"/>
          <a:srcRect t="4151"/>
          <a:stretch>
            <a:fillRect/>
          </a:stretch>
        </p:blipFill>
        <p:spPr bwMode="auto">
          <a:xfrm>
            <a:off x="4114800" y="762000"/>
            <a:ext cx="4800600" cy="5791200"/>
          </a:xfrm>
          <a:prstGeom prst="rect">
            <a:avLst/>
          </a:prstGeom>
          <a:noFill/>
        </p:spPr>
      </p:pic>
      <p:sp>
        <p:nvSpPr>
          <p:cNvPr id="7" name="TextBox 6"/>
          <p:cNvSpPr txBox="1"/>
          <p:nvPr/>
        </p:nvSpPr>
        <p:spPr>
          <a:xfrm>
            <a:off x="3619500" y="5867400"/>
            <a:ext cx="1295400" cy="400110"/>
          </a:xfrm>
          <a:prstGeom prst="rect">
            <a:avLst/>
          </a:prstGeom>
          <a:noFill/>
        </p:spPr>
        <p:txBody>
          <a:bodyPr wrap="square" rtlCol="0">
            <a:spAutoFit/>
          </a:bodyPr>
          <a:lstStyle/>
          <a:p>
            <a:r>
              <a:rPr lang="en-US" sz="2000" dirty="0" smtClean="0"/>
              <a:t>Fig. 1–2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Breakeven Points</a:t>
            </a:r>
            <a:endParaRPr lang="en-US" dirty="0"/>
          </a:p>
        </p:txBody>
      </p:sp>
      <p:sp>
        <p:nvSpPr>
          <p:cNvPr id="3" name="Content Placeholder 2"/>
          <p:cNvSpPr>
            <a:spLocks noGrp="1"/>
          </p:cNvSpPr>
          <p:nvPr>
            <p:ph idx="1"/>
          </p:nvPr>
        </p:nvSpPr>
        <p:spPr>
          <a:xfrm>
            <a:off x="381000" y="838200"/>
            <a:ext cx="8458200" cy="1066800"/>
          </a:xfrm>
        </p:spPr>
        <p:txBody>
          <a:bodyPr/>
          <a:lstStyle/>
          <a:p>
            <a:r>
              <a:rPr lang="en-US" dirty="0" smtClean="0"/>
              <a:t>A cost comparison between two possible production methods</a:t>
            </a:r>
          </a:p>
          <a:p>
            <a:r>
              <a:rPr lang="en-US" dirty="0" smtClean="0"/>
              <a:t>Often there is a breakeven point on quantity of production</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7" descr="bud29281_0103"/>
          <p:cNvPicPr>
            <a:picLocks noChangeAspect="1" noChangeArrowheads="1"/>
          </p:cNvPicPr>
          <p:nvPr/>
        </p:nvPicPr>
        <p:blipFill>
          <a:blip r:embed="rId2" cstate="print"/>
          <a:srcRect t="5443"/>
          <a:stretch>
            <a:fillRect/>
          </a:stretch>
        </p:blipFill>
        <p:spPr bwMode="auto">
          <a:xfrm>
            <a:off x="3810000" y="2576512"/>
            <a:ext cx="4776869" cy="3824288"/>
          </a:xfrm>
          <a:prstGeom prst="rect">
            <a:avLst/>
          </a:prstGeom>
          <a:noFill/>
        </p:spPr>
      </p:pic>
      <p:sp>
        <p:nvSpPr>
          <p:cNvPr id="6" name="Content Placeholder 2"/>
          <p:cNvSpPr txBox="1">
            <a:spLocks/>
          </p:cNvSpPr>
          <p:nvPr/>
        </p:nvSpPr>
        <p:spPr>
          <a:xfrm>
            <a:off x="381000" y="2438400"/>
            <a:ext cx="3657600" cy="4191000"/>
          </a:xfrm>
          <a:prstGeom prst="rect">
            <a:avLst/>
          </a:prstGeom>
        </p:spPr>
        <p:txBody>
          <a:bodyPr>
            <a:normAutofit lnSpcReduction="10000"/>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Automatic screw machine</a:t>
            </a:r>
          </a:p>
          <a:p>
            <a:pPr marL="822960" lvl="1"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25</a:t>
            </a:r>
            <a:r>
              <a:rPr kumimoji="0" lang="en-US" sz="2400" b="0" i="0" u="none" strike="noStrike" kern="1200" cap="none" spc="0" normalizeH="0" noProof="0" dirty="0" smtClean="0">
                <a:ln>
                  <a:noFill/>
                </a:ln>
                <a:solidFill>
                  <a:schemeClr val="tx1"/>
                </a:solidFill>
                <a:effectLst/>
                <a:uLnTx/>
                <a:uFillTx/>
                <a:latin typeface="+mn-lt"/>
                <a:ea typeface="+mn-ea"/>
                <a:cs typeface="+mn-cs"/>
              </a:rPr>
              <a:t> parts/hr</a:t>
            </a:r>
          </a:p>
          <a:p>
            <a:pPr marL="822960" lvl="1" indent="-283464">
              <a:spcBef>
                <a:spcPts val="600"/>
              </a:spcBef>
              <a:buClr>
                <a:schemeClr val="accent1"/>
              </a:buClr>
              <a:buSzPct val="80000"/>
              <a:buFont typeface="Wingdings 2"/>
              <a:buChar char=""/>
            </a:pPr>
            <a:r>
              <a:rPr lang="en-US" sz="2400" baseline="0" dirty="0" smtClean="0"/>
              <a:t>3</a:t>
            </a:r>
            <a:r>
              <a:rPr lang="en-US" sz="2400" dirty="0" smtClean="0"/>
              <a:t> hr setup</a:t>
            </a:r>
          </a:p>
          <a:p>
            <a:pPr marL="822960" lvl="1" indent="-283464">
              <a:spcBef>
                <a:spcPts val="600"/>
              </a:spcBef>
              <a:buClr>
                <a:schemeClr val="accent1"/>
              </a:buClr>
              <a:buSzPct val="80000"/>
              <a:buFont typeface="Wingdings 2"/>
              <a:buChar char=""/>
            </a:pPr>
            <a:r>
              <a:rPr lang="en-US" sz="2400" dirty="0" smtClean="0"/>
              <a:t>$20/hr labor cost</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Hand screw machine</a:t>
            </a:r>
          </a:p>
          <a:p>
            <a:pPr marL="822960" lvl="1" indent="-283464">
              <a:spcBef>
                <a:spcPts val="600"/>
              </a:spcBef>
              <a:buClr>
                <a:schemeClr val="accent1"/>
              </a:buClr>
              <a:buSzPct val="80000"/>
              <a:buFont typeface="Wingdings 2"/>
              <a:buChar char=""/>
            </a:pPr>
            <a:r>
              <a:rPr lang="en-US" sz="2400" dirty="0" smtClean="0"/>
              <a:t>10 parts/hr</a:t>
            </a:r>
          </a:p>
          <a:p>
            <a:pPr marL="822960" lvl="1" indent="-283464">
              <a:spcBef>
                <a:spcPts val="600"/>
              </a:spcBef>
              <a:buClr>
                <a:schemeClr val="accent1"/>
              </a:buClr>
              <a:buSzPct val="80000"/>
              <a:buFont typeface="Wingdings 2"/>
              <a:buChar char=""/>
            </a:pPr>
            <a:r>
              <a:rPr lang="en-US" sz="2400" noProof="0" dirty="0" smtClean="0"/>
              <a:t>Minimal setup</a:t>
            </a:r>
          </a:p>
          <a:p>
            <a:pPr marL="822960" lvl="1" indent="-283464">
              <a:spcBef>
                <a:spcPts val="600"/>
              </a:spcBef>
              <a:buClr>
                <a:schemeClr val="accent1"/>
              </a:buClr>
              <a:buSzPct val="80000"/>
              <a:buFont typeface="Wingdings 2"/>
              <a:buChar char=""/>
            </a:pPr>
            <a:r>
              <a:rPr kumimoji="0" lang="en-US" sz="2400" b="0" i="0" u="none" strike="noStrike" kern="1200" cap="none" spc="0" normalizeH="0" baseline="0" dirty="0" smtClean="0">
                <a:ln>
                  <a:noFill/>
                </a:ln>
                <a:solidFill>
                  <a:schemeClr val="tx1"/>
                </a:solidFill>
                <a:effectLst/>
                <a:uLnTx/>
                <a:uFillTx/>
                <a:latin typeface="+mn-lt"/>
                <a:ea typeface="+mn-ea"/>
                <a:cs typeface="+mn-cs"/>
              </a:rPr>
              <a:t>$20/hr</a:t>
            </a:r>
            <a:r>
              <a:rPr kumimoji="0" lang="en-US" sz="2400" b="0" i="0" u="none" strike="noStrike" kern="1200" cap="none" spc="0" normalizeH="0" dirty="0" smtClean="0">
                <a:ln>
                  <a:noFill/>
                </a:ln>
                <a:solidFill>
                  <a:schemeClr val="tx1"/>
                </a:solidFill>
                <a:effectLst/>
                <a:uLnTx/>
                <a:uFillTx/>
                <a:latin typeface="+mn-lt"/>
                <a:ea typeface="+mn-ea"/>
                <a:cs typeface="+mn-cs"/>
              </a:rPr>
              <a:t> labor cost</a:t>
            </a:r>
          </a:p>
          <a:p>
            <a:pPr marL="365760" indent="-283464">
              <a:spcBef>
                <a:spcPts val="600"/>
              </a:spcBef>
              <a:buClr>
                <a:schemeClr val="accent1"/>
              </a:buClr>
              <a:buSzPct val="80000"/>
              <a:buFont typeface="Wingdings 2"/>
              <a:buChar char=""/>
            </a:pPr>
            <a:r>
              <a:rPr kumimoji="0" lang="en-US" sz="2400" b="0" i="0" u="none" strike="noStrike" kern="1200" cap="none" spc="0" normalizeH="0" dirty="0" smtClean="0">
                <a:ln>
                  <a:noFill/>
                </a:ln>
                <a:solidFill>
                  <a:schemeClr val="tx1"/>
                </a:solidFill>
                <a:effectLst/>
                <a:uLnTx/>
                <a:uFillTx/>
                <a:latin typeface="+mn-lt"/>
                <a:ea typeface="+mn-ea"/>
                <a:cs typeface="+mn-cs"/>
              </a:rPr>
              <a:t>Breakeven at 50 units</a:t>
            </a:r>
          </a:p>
          <a:p>
            <a:pPr marL="822960" lvl="1" indent="-283464">
              <a:spcBef>
                <a:spcPts val="600"/>
              </a:spcBef>
              <a:buClr>
                <a:schemeClr val="accent1"/>
              </a:buClr>
              <a:buSzPct val="80000"/>
              <a:buFont typeface="Wingdings 2"/>
              <a:buChar cha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533400" y="1981200"/>
            <a:ext cx="2819400" cy="461665"/>
          </a:xfrm>
          <a:prstGeom prst="rect">
            <a:avLst/>
          </a:prstGeom>
          <a:noFill/>
        </p:spPr>
        <p:txBody>
          <a:bodyPr wrap="square" rtlCol="0">
            <a:spAutoFit/>
          </a:bodyPr>
          <a:lstStyle/>
          <a:p>
            <a:r>
              <a:rPr lang="en-US" sz="2400" dirty="0" smtClean="0"/>
              <a:t>EXAMPLE</a:t>
            </a:r>
            <a:endParaRPr lang="en-US" sz="2400" dirty="0"/>
          </a:p>
        </p:txBody>
      </p:sp>
      <p:sp>
        <p:nvSpPr>
          <p:cNvPr id="9" name="TextBox 8"/>
          <p:cNvSpPr txBox="1"/>
          <p:nvPr/>
        </p:nvSpPr>
        <p:spPr>
          <a:xfrm>
            <a:off x="4648200" y="6248340"/>
            <a:ext cx="1295400" cy="400110"/>
          </a:xfrm>
          <a:prstGeom prst="rect">
            <a:avLst/>
          </a:prstGeom>
          <a:noFill/>
        </p:spPr>
        <p:txBody>
          <a:bodyPr wrap="square" rtlCol="0">
            <a:spAutoFit/>
          </a:bodyPr>
          <a:lstStyle/>
          <a:p>
            <a:r>
              <a:rPr lang="en-US" sz="2000" dirty="0" smtClean="0"/>
              <a:t>Fig. 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and Product Liability</a:t>
            </a:r>
            <a:endParaRPr lang="en-US" dirty="0"/>
          </a:p>
        </p:txBody>
      </p:sp>
      <p:sp>
        <p:nvSpPr>
          <p:cNvPr id="3" name="Content Placeholder 2"/>
          <p:cNvSpPr>
            <a:spLocks noGrp="1"/>
          </p:cNvSpPr>
          <p:nvPr>
            <p:ph idx="1"/>
          </p:nvPr>
        </p:nvSpPr>
        <p:spPr>
          <a:xfrm>
            <a:off x="381000" y="838200"/>
            <a:ext cx="8458200" cy="6019800"/>
          </a:xfrm>
        </p:spPr>
        <p:txBody>
          <a:bodyPr/>
          <a:lstStyle/>
          <a:p>
            <a:r>
              <a:rPr lang="en-US" i="1" dirty="0" smtClean="0"/>
              <a:t>Strict Liability </a:t>
            </a:r>
            <a:r>
              <a:rPr lang="en-US" dirty="0" smtClean="0"/>
              <a:t>concept generally prevails in U.S.</a:t>
            </a:r>
          </a:p>
          <a:p>
            <a:r>
              <a:rPr lang="en-US" dirty="0" smtClean="0"/>
              <a:t>Manufacturer is liable for damage or harm that results because of a defect.</a:t>
            </a:r>
          </a:p>
          <a:p>
            <a:r>
              <a:rPr lang="en-US" dirty="0" smtClean="0"/>
              <a:t>Negligence need not be proved.</a:t>
            </a:r>
          </a:p>
          <a:p>
            <a:r>
              <a:rPr lang="en-US" dirty="0" smtClean="0"/>
              <a:t>Calls for good engineering in analysis and design, quality control, and comprehensive testing.</a:t>
            </a:r>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and Strength</a:t>
            </a:r>
            <a:endParaRPr lang="en-US" dirty="0"/>
          </a:p>
        </p:txBody>
      </p:sp>
      <p:sp>
        <p:nvSpPr>
          <p:cNvPr id="3" name="Content Placeholder 2"/>
          <p:cNvSpPr>
            <a:spLocks noGrp="1"/>
          </p:cNvSpPr>
          <p:nvPr>
            <p:ph idx="1"/>
          </p:nvPr>
        </p:nvSpPr>
        <p:spPr>
          <a:xfrm>
            <a:off x="381000" y="838200"/>
            <a:ext cx="8458200" cy="6019800"/>
          </a:xfrm>
        </p:spPr>
        <p:txBody>
          <a:bodyPr/>
          <a:lstStyle/>
          <a:p>
            <a:r>
              <a:rPr lang="en-US" dirty="0" smtClean="0"/>
              <a:t>Strength</a:t>
            </a:r>
          </a:p>
          <a:p>
            <a:pPr lvl="1"/>
            <a:r>
              <a:rPr lang="en-US" dirty="0" smtClean="0"/>
              <a:t>An inherent property of a material or of a mechanical element</a:t>
            </a:r>
          </a:p>
          <a:p>
            <a:pPr lvl="1"/>
            <a:r>
              <a:rPr lang="en-US" dirty="0" smtClean="0"/>
              <a:t>Depends on treatment and processing</a:t>
            </a:r>
          </a:p>
          <a:p>
            <a:pPr lvl="1"/>
            <a:r>
              <a:rPr lang="en-US" dirty="0" smtClean="0"/>
              <a:t>May or may not be uniform throughout the part</a:t>
            </a:r>
          </a:p>
          <a:p>
            <a:pPr lvl="1"/>
            <a:r>
              <a:rPr lang="en-US" dirty="0" smtClean="0"/>
              <a:t>Examples: Ultimate strength, yield strength</a:t>
            </a:r>
          </a:p>
          <a:p>
            <a:r>
              <a:rPr lang="en-US" dirty="0" smtClean="0"/>
              <a:t>Stress</a:t>
            </a:r>
          </a:p>
          <a:p>
            <a:pPr lvl="1"/>
            <a:r>
              <a:rPr lang="en-US" dirty="0" smtClean="0"/>
              <a:t>A state property at a specific point within a body</a:t>
            </a:r>
          </a:p>
          <a:p>
            <a:pPr lvl="1"/>
            <a:r>
              <a:rPr lang="en-US" dirty="0" smtClean="0"/>
              <a:t>Primarily a function of load and geometry</a:t>
            </a:r>
          </a:p>
          <a:p>
            <a:pPr lvl="1"/>
            <a:r>
              <a:rPr lang="en-US" dirty="0" smtClean="0"/>
              <a:t>Sometimes also a function of temperature and processing</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a:t>
            </a:r>
            <a:endParaRPr lang="en-US" dirty="0"/>
          </a:p>
        </p:txBody>
      </p:sp>
      <p:sp>
        <p:nvSpPr>
          <p:cNvPr id="3" name="Content Placeholder 2"/>
          <p:cNvSpPr>
            <a:spLocks noGrp="1"/>
          </p:cNvSpPr>
          <p:nvPr>
            <p:ph idx="1"/>
          </p:nvPr>
        </p:nvSpPr>
        <p:spPr>
          <a:xfrm>
            <a:off x="381000" y="838200"/>
            <a:ext cx="8382000" cy="6019800"/>
          </a:xfrm>
        </p:spPr>
        <p:txBody>
          <a:bodyPr/>
          <a:lstStyle/>
          <a:p>
            <a:r>
              <a:rPr lang="en-US" dirty="0" smtClean="0"/>
              <a:t>Common sources of uncertainty in stress or strength</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609601" y="1600200"/>
            <a:ext cx="8382000" cy="418658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a:t>
            </a:r>
            <a:endParaRPr lang="en-US" dirty="0"/>
          </a:p>
        </p:txBody>
      </p:sp>
      <p:sp>
        <p:nvSpPr>
          <p:cNvPr id="3" name="Content Placeholder 2"/>
          <p:cNvSpPr>
            <a:spLocks noGrp="1"/>
          </p:cNvSpPr>
          <p:nvPr>
            <p:ph idx="1"/>
          </p:nvPr>
        </p:nvSpPr>
        <p:spPr>
          <a:xfrm>
            <a:off x="381000" y="838200"/>
            <a:ext cx="8305800" cy="3733800"/>
          </a:xfrm>
        </p:spPr>
        <p:txBody>
          <a:bodyPr/>
          <a:lstStyle/>
          <a:p>
            <a:r>
              <a:rPr lang="en-US" dirty="0" smtClean="0"/>
              <a:t>Stochastic method</a:t>
            </a:r>
          </a:p>
          <a:p>
            <a:pPr lvl="1"/>
            <a:r>
              <a:rPr lang="en-US" dirty="0" smtClean="0"/>
              <a:t>Based on statistical nature of the design parameters</a:t>
            </a:r>
          </a:p>
          <a:p>
            <a:pPr lvl="1"/>
            <a:r>
              <a:rPr lang="en-US" dirty="0" smtClean="0"/>
              <a:t>Focus on the probability of survival of the design’s function (reliability)</a:t>
            </a:r>
          </a:p>
          <a:p>
            <a:pPr lvl="1"/>
            <a:r>
              <a:rPr lang="en-US" dirty="0" smtClean="0"/>
              <a:t>Often limited by availability of statistical data</a:t>
            </a:r>
          </a:p>
          <a:p>
            <a:pPr lvl="1">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a:t>
            </a:r>
            <a:endParaRPr lang="en-US" dirty="0"/>
          </a:p>
        </p:txBody>
      </p:sp>
      <p:sp>
        <p:nvSpPr>
          <p:cNvPr id="3" name="Content Placeholder 2"/>
          <p:cNvSpPr>
            <a:spLocks noGrp="1"/>
          </p:cNvSpPr>
          <p:nvPr>
            <p:ph idx="1"/>
          </p:nvPr>
        </p:nvSpPr>
        <p:spPr>
          <a:xfrm>
            <a:off x="381000" y="762000"/>
            <a:ext cx="8382000" cy="1905000"/>
          </a:xfrm>
        </p:spPr>
        <p:txBody>
          <a:bodyPr>
            <a:normAutofit/>
          </a:bodyPr>
          <a:lstStyle/>
          <a:p>
            <a:r>
              <a:rPr lang="en-US" dirty="0" smtClean="0"/>
              <a:t>Deterministic method</a:t>
            </a:r>
          </a:p>
          <a:p>
            <a:pPr lvl="1"/>
            <a:r>
              <a:rPr lang="en-US" dirty="0" smtClean="0"/>
              <a:t>Establishes a </a:t>
            </a:r>
            <a:r>
              <a:rPr lang="en-US" i="1" dirty="0" smtClean="0"/>
              <a:t>design factor, </a:t>
            </a:r>
            <a:r>
              <a:rPr lang="en-US" i="1" dirty="0" err="1" smtClean="0"/>
              <a:t>n</a:t>
            </a:r>
            <a:r>
              <a:rPr lang="en-US" i="1" baseline="-25000" dirty="0" err="1" smtClean="0"/>
              <a:t>d</a:t>
            </a:r>
            <a:endParaRPr lang="en-US" dirty="0" smtClean="0"/>
          </a:p>
          <a:p>
            <a:pPr lvl="1"/>
            <a:r>
              <a:rPr lang="en-US" dirty="0" smtClean="0"/>
              <a:t>Based on absolute uncertainties of a </a:t>
            </a:r>
            <a:r>
              <a:rPr lang="en-US" i="1" dirty="0" smtClean="0"/>
              <a:t>loss-of-function parameter </a:t>
            </a:r>
            <a:r>
              <a:rPr lang="en-US" dirty="0" smtClean="0"/>
              <a:t>and a </a:t>
            </a:r>
            <a:r>
              <a:rPr lang="en-US" i="1" dirty="0" smtClean="0"/>
              <a:t>maximum allowable parameter</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209800" y="2438400"/>
            <a:ext cx="6457950" cy="714375"/>
          </a:xfrm>
          <a:prstGeom prst="rect">
            <a:avLst/>
          </a:prstGeom>
          <a:noFill/>
          <a:ln w="9525">
            <a:noFill/>
            <a:miter lim="800000"/>
            <a:headEnd/>
            <a:tailEnd/>
          </a:ln>
        </p:spPr>
      </p:pic>
      <p:sp>
        <p:nvSpPr>
          <p:cNvPr id="7" name="Content Placeholder 2"/>
          <p:cNvSpPr txBox="1">
            <a:spLocks/>
          </p:cNvSpPr>
          <p:nvPr/>
        </p:nvSpPr>
        <p:spPr>
          <a:xfrm>
            <a:off x="381000" y="3609975"/>
            <a:ext cx="8382000" cy="457200"/>
          </a:xfrm>
          <a:prstGeom prst="rect">
            <a:avLst/>
          </a:prstGeom>
        </p:spPr>
        <p:txBody>
          <a:bodyPr>
            <a:normAutofit/>
          </a:bodyPr>
          <a:lstStyle/>
          <a:p>
            <a:pPr marL="640080" marR="0" lvl="1" indent="-237744" algn="l" defTabSz="914400" rtl="0" eaLnBrk="1" fontAlgn="auto" latinLnBrk="0" hangingPunct="1">
              <a:lnSpc>
                <a:spcPct val="100000"/>
              </a:lnSpc>
              <a:spcBef>
                <a:spcPts val="550"/>
              </a:spcBef>
              <a:spcAft>
                <a:spcPts val="0"/>
              </a:spcAft>
              <a:buClr>
                <a:schemeClr val="accent1"/>
              </a:buClr>
              <a:buSzTx/>
              <a:buFont typeface="Verdana"/>
              <a:buChar char="◦"/>
              <a:tabLst/>
              <a:defRPr/>
            </a:pPr>
            <a:r>
              <a:rPr lang="en-US" sz="2400" dirty="0" smtClean="0"/>
              <a:t>If, for example, the parameter is load, then</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8" name="Picture 3"/>
          <p:cNvPicPr>
            <a:picLocks noChangeAspect="1" noChangeArrowheads="1"/>
          </p:cNvPicPr>
          <p:nvPr/>
        </p:nvPicPr>
        <p:blipFill>
          <a:blip r:embed="rId3" cstate="print"/>
          <a:srcRect/>
          <a:stretch>
            <a:fillRect/>
          </a:stretch>
        </p:blipFill>
        <p:spPr bwMode="auto">
          <a:xfrm>
            <a:off x="1600200" y="4219575"/>
            <a:ext cx="7058025" cy="6477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20" t="10076" r="1754" b="8039"/>
          <a:stretch/>
        </p:blipFill>
        <p:spPr bwMode="auto">
          <a:xfrm>
            <a:off x="457199" y="1055672"/>
            <a:ext cx="8677985" cy="4506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1–1</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397649" y="2214282"/>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
        <p:nvSpPr>
          <p:cNvPr id="8" name="TextBox 7"/>
          <p:cNvSpPr txBox="1"/>
          <p:nvPr/>
        </p:nvSpPr>
        <p:spPr>
          <a:xfrm>
            <a:off x="7239000" y="3790890"/>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9" name="TextBox 8"/>
          <p:cNvSpPr txBox="1"/>
          <p:nvPr/>
        </p:nvSpPr>
        <p:spPr>
          <a:xfrm>
            <a:off x="7239000" y="5029200"/>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Factor Method</a:t>
            </a:r>
            <a:endParaRPr lang="en-US" dirty="0"/>
          </a:p>
        </p:txBody>
      </p:sp>
      <p:sp>
        <p:nvSpPr>
          <p:cNvPr id="3" name="Content Placeholder 2"/>
          <p:cNvSpPr>
            <a:spLocks noGrp="1"/>
          </p:cNvSpPr>
          <p:nvPr>
            <p:ph idx="1"/>
          </p:nvPr>
        </p:nvSpPr>
        <p:spPr>
          <a:xfrm>
            <a:off x="381000" y="838200"/>
            <a:ext cx="8458200" cy="5410200"/>
          </a:xfrm>
        </p:spPr>
        <p:txBody>
          <a:bodyPr>
            <a:normAutofit/>
          </a:bodyPr>
          <a:lstStyle/>
          <a:p>
            <a:pPr marL="365760" lvl="1" indent="-283464">
              <a:spcBef>
                <a:spcPts val="600"/>
              </a:spcBef>
              <a:buSzPct val="80000"/>
              <a:buFont typeface="Wingdings 2"/>
              <a:buChar char=""/>
            </a:pPr>
            <a:r>
              <a:rPr lang="en-US" dirty="0" smtClean="0"/>
              <a:t>Often used when statistical data is not available</a:t>
            </a:r>
          </a:p>
          <a:p>
            <a:pPr marL="365760" lvl="1" indent="-283464">
              <a:spcBef>
                <a:spcPts val="600"/>
              </a:spcBef>
              <a:buSzPct val="80000"/>
              <a:buFont typeface="Wingdings 2"/>
              <a:buChar char=""/>
            </a:pPr>
            <a:r>
              <a:rPr lang="en-US" dirty="0" smtClean="0"/>
              <a:t>Since stress may not vary linearly with load, it is more common to express the design factor in terms of strength and stress.</a:t>
            </a:r>
          </a:p>
          <a:p>
            <a:endParaRPr lang="en-US" dirty="0" smtClean="0"/>
          </a:p>
          <a:p>
            <a:endParaRPr lang="en-US" dirty="0" smtClean="0"/>
          </a:p>
          <a:p>
            <a:r>
              <a:rPr lang="en-US" dirty="0" smtClean="0"/>
              <a:t>All loss-of-function modes must be analyzed, and the mode with the smallest design factor governs.</a:t>
            </a:r>
          </a:p>
          <a:p>
            <a:r>
              <a:rPr lang="en-US" dirty="0" smtClean="0"/>
              <a:t>Stress and strength terms must be of the same type and units.</a:t>
            </a:r>
          </a:p>
          <a:p>
            <a:r>
              <a:rPr lang="en-US" dirty="0" smtClean="0"/>
              <a:t>Stress and strength must apply to the same critical location in the part.</a:t>
            </a:r>
          </a:p>
          <a:p>
            <a:r>
              <a:rPr lang="en-US" dirty="0" smtClean="0"/>
              <a:t>The </a:t>
            </a:r>
            <a:r>
              <a:rPr lang="en-US" i="1" dirty="0" smtClean="0"/>
              <a:t>factor of safety</a:t>
            </a:r>
            <a:r>
              <a:rPr lang="en-US" dirty="0" smtClean="0"/>
              <a:t> is the realized design factor of the final design, including rounding up to standard size or available components.</a:t>
            </a:r>
          </a:p>
          <a:p>
            <a:endParaRPr lang="en-US" dirty="0" smtClean="0"/>
          </a:p>
          <a:p>
            <a:pPr lvl="1"/>
            <a:endParaRPr lang="en-US" dirty="0" smtClean="0"/>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1676400" y="2209800"/>
            <a:ext cx="6648450" cy="6191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Gear Reducer Design Specifications</a:t>
            </a:r>
            <a:endParaRPr lang="en-US" dirty="0"/>
          </a:p>
        </p:txBody>
      </p:sp>
      <p:sp>
        <p:nvSpPr>
          <p:cNvPr id="3" name="Footer Placeholder 2"/>
          <p:cNvSpPr>
            <a:spLocks noGrp="1"/>
          </p:cNvSpPr>
          <p:nvPr>
            <p:ph type="ftr" sz="quarter" idx="4294967295"/>
          </p:nvPr>
        </p:nvSpPr>
        <p:spPr>
          <a:xfrm>
            <a:off x="6629400" y="6553200"/>
            <a:ext cx="2514600" cy="304800"/>
          </a:xfrm>
          <a:prstGeom prst="rect">
            <a:avLst/>
          </a:prstGeom>
        </p:spPr>
        <p:txBody>
          <a:bodyPr/>
          <a:lstStyle/>
          <a:p>
            <a:r>
              <a:rPr lang="en-US" smtClean="0"/>
              <a:t>Shigley’s Mechanical Engineering Design</a:t>
            </a:r>
            <a:endParaRPr lang="en-US" dirty="0"/>
          </a:p>
        </p:txBody>
      </p:sp>
      <p:sp>
        <p:nvSpPr>
          <p:cNvPr id="4" name="文字方塊 3"/>
          <p:cNvSpPr txBox="1"/>
          <p:nvPr/>
        </p:nvSpPr>
        <p:spPr>
          <a:xfrm>
            <a:off x="1219200" y="1600200"/>
            <a:ext cx="6674841" cy="3970318"/>
          </a:xfrm>
          <a:prstGeom prst="rect">
            <a:avLst/>
          </a:prstGeom>
          <a:noFill/>
        </p:spPr>
        <p:txBody>
          <a:bodyPr wrap="none" rtlCol="0">
            <a:spAutoFit/>
          </a:bodyPr>
          <a:lstStyle/>
          <a:p>
            <a:r>
              <a:rPr lang="en-US" altLang="zh-TW" b="1" i="1" dirty="0" smtClean="0">
                <a:solidFill>
                  <a:srgbClr val="FF0000"/>
                </a:solidFill>
              </a:rPr>
              <a:t>Design Requirement</a:t>
            </a:r>
          </a:p>
          <a:p>
            <a:endParaRPr lang="en-US" altLang="zh-TW" dirty="0"/>
          </a:p>
          <a:p>
            <a:r>
              <a:rPr lang="en-US" altLang="zh-TW" dirty="0" smtClean="0"/>
              <a:t>Input speed 15,000 rpm</a:t>
            </a:r>
          </a:p>
          <a:p>
            <a:r>
              <a:rPr lang="en-US" altLang="zh-TW" dirty="0" smtClean="0"/>
              <a:t>Input torque 25N-m</a:t>
            </a:r>
          </a:p>
          <a:p>
            <a:r>
              <a:rPr lang="en-US" altLang="zh-TW" dirty="0" smtClean="0"/>
              <a:t>Output speed 937.5 rpm</a:t>
            </a:r>
          </a:p>
          <a:p>
            <a:r>
              <a:rPr lang="en-US" altLang="zh-TW" dirty="0" smtClean="0"/>
              <a:t>Output torque 400 N-m</a:t>
            </a:r>
          </a:p>
          <a:p>
            <a:r>
              <a:rPr lang="en-US" altLang="zh-TW" dirty="0" smtClean="0"/>
              <a:t>Dimensions </a:t>
            </a:r>
          </a:p>
          <a:p>
            <a:pPr marL="285750" indent="-285750">
              <a:buFont typeface="Arial" panose="020B0604020202020204" pitchFamily="34" charset="0"/>
              <a:buChar char="•"/>
            </a:pPr>
            <a:r>
              <a:rPr lang="en-US" altLang="zh-TW" dirty="0" smtClean="0"/>
              <a:t>Diameter &lt; 200 mm</a:t>
            </a:r>
          </a:p>
          <a:p>
            <a:pPr marL="285750" indent="-285750">
              <a:buFont typeface="Arial" panose="020B0604020202020204" pitchFamily="34" charset="0"/>
              <a:buChar char="•"/>
            </a:pPr>
            <a:r>
              <a:rPr lang="en-US" altLang="zh-TW" dirty="0" smtClean="0"/>
              <a:t>Volume &lt; 4 Liters</a:t>
            </a:r>
          </a:p>
          <a:p>
            <a:pPr marL="285750" indent="-285750">
              <a:buFont typeface="Arial" panose="020B0604020202020204" pitchFamily="34" charset="0"/>
              <a:buChar char="•"/>
            </a:pPr>
            <a:r>
              <a:rPr lang="en-US" altLang="zh-TW" dirty="0" smtClean="0"/>
              <a:t>Weight &lt; 3 Kg</a:t>
            </a:r>
          </a:p>
          <a:p>
            <a:r>
              <a:rPr lang="en-US" altLang="zh-TW" dirty="0" smtClean="0"/>
              <a:t>Targeted for electrical race car application, so needs large acceleration</a:t>
            </a:r>
          </a:p>
          <a:p>
            <a:r>
              <a:rPr lang="en-US" altLang="zh-TW" dirty="0" smtClean="0"/>
              <a:t>Use of 4 bolts mounted to a Motor with output power 39.270 KW</a:t>
            </a:r>
          </a:p>
          <a:p>
            <a:r>
              <a:rPr lang="en-US" altLang="zh-TW" dirty="0" smtClean="0"/>
              <a:t>Bearing selection: what are the specifications?</a:t>
            </a:r>
          </a:p>
          <a:p>
            <a:r>
              <a:rPr lang="en-US" altLang="zh-TW" dirty="0" smtClean="0"/>
              <a:t>Input and output shafts standard size for typical </a:t>
            </a:r>
            <a:r>
              <a:rPr lang="en-US" altLang="zh-TW" smtClean="0"/>
              <a:t>couplings </a:t>
            </a:r>
            <a:endParaRPr lang="zh-TW" altLang="en-US" dirty="0"/>
          </a:p>
        </p:txBody>
      </p:sp>
    </p:spTree>
    <p:extLst>
      <p:ext uri="{BB962C8B-B14F-4D97-AF65-F5344CB8AC3E}">
        <p14:creationId xmlns:p14="http://schemas.microsoft.com/office/powerpoint/2010/main" val="1023266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21" y="767194"/>
            <a:ext cx="8776396" cy="555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1–2</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381000" y="198120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
        <p:nvSpPr>
          <p:cNvPr id="6" name="TextBox 5"/>
          <p:cNvSpPr txBox="1"/>
          <p:nvPr/>
        </p:nvSpPr>
        <p:spPr>
          <a:xfrm>
            <a:off x="8176452" y="4115440"/>
            <a:ext cx="1043748"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7" name="TextBox 6"/>
          <p:cNvSpPr txBox="1"/>
          <p:nvPr/>
        </p:nvSpPr>
        <p:spPr>
          <a:xfrm>
            <a:off x="7010400" y="5638800"/>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51535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1–3</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447675" y="335280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Tree>
    <p:extLst>
      <p:ext uri="{BB962C8B-B14F-4D97-AF65-F5344CB8AC3E}">
        <p14:creationId xmlns:p14="http://schemas.microsoft.com/office/powerpoint/2010/main" val="173947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r>
              <a:rPr lang="en-US" dirty="0"/>
              <a:t>–</a:t>
            </a:r>
            <a:r>
              <a:rPr lang="en-US" dirty="0" smtClean="0"/>
              <a:t>3 (</a:t>
            </a:r>
            <a:r>
              <a:rPr lang="en-US" dirty="0"/>
              <a:t>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719272"/>
            <a:ext cx="8382000" cy="5891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681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4486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3 </a:t>
            </a:r>
            <a:r>
              <a:rPr lang="en-US" dirty="0"/>
              <a:t>(continued)</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8" name="TextBox 7"/>
          <p:cNvSpPr txBox="1"/>
          <p:nvPr/>
        </p:nvSpPr>
        <p:spPr>
          <a:xfrm>
            <a:off x="6419850" y="4191000"/>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extLst>
      <p:ext uri="{BB962C8B-B14F-4D97-AF65-F5344CB8AC3E}">
        <p14:creationId xmlns:p14="http://schemas.microsoft.com/office/powerpoint/2010/main" val="2901559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1–3 </a:t>
            </a:r>
            <a:r>
              <a:rPr lang="en-US" dirty="0" smtClean="0"/>
              <a:t>(continued)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410575"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 y="2819400"/>
            <a:ext cx="851535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7" y="5562600"/>
            <a:ext cx="84486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19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Method of Design</a:t>
            </a:r>
            <a:endParaRPr lang="en-US" dirty="0"/>
          </a:p>
        </p:txBody>
      </p:sp>
      <p:sp>
        <p:nvSpPr>
          <p:cNvPr id="3" name="Content Placeholder 2"/>
          <p:cNvSpPr>
            <a:spLocks noGrp="1"/>
          </p:cNvSpPr>
          <p:nvPr>
            <p:ph idx="1"/>
          </p:nvPr>
        </p:nvSpPr>
        <p:spPr>
          <a:xfrm>
            <a:off x="381000" y="838200"/>
            <a:ext cx="8458200" cy="5486400"/>
          </a:xfrm>
        </p:spPr>
        <p:txBody>
          <a:bodyPr>
            <a:normAutofit/>
          </a:bodyPr>
          <a:lstStyle/>
          <a:p>
            <a:r>
              <a:rPr lang="en-US" i="1" dirty="0" smtClean="0"/>
              <a:t>Reliability method of design </a:t>
            </a:r>
            <a:r>
              <a:rPr lang="en-US" dirty="0" smtClean="0"/>
              <a:t>– A method of design that relates the distribution of stresses with the distribution of strengths to achieve an acceptable success rate.</a:t>
            </a:r>
            <a:endParaRPr lang="en-US" i="1" dirty="0" smtClean="0"/>
          </a:p>
          <a:p>
            <a:r>
              <a:rPr lang="en-US" i="1" dirty="0" smtClean="0"/>
              <a:t>Reliability</a:t>
            </a:r>
            <a:r>
              <a:rPr lang="en-US" dirty="0" smtClean="0"/>
              <a:t>, </a:t>
            </a:r>
            <a:r>
              <a:rPr lang="en-US" i="1" dirty="0" smtClean="0"/>
              <a:t>R</a:t>
            </a:r>
            <a:r>
              <a:rPr lang="en-US" dirty="0" smtClean="0"/>
              <a:t> – The statistical measure of the probability that a mechanical element will not fail in use</a:t>
            </a:r>
          </a:p>
          <a:p>
            <a:endParaRPr lang="en-US" dirty="0" smtClean="0"/>
          </a:p>
          <a:p>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a:t>
            </a:r>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Failure</a:t>
            </a:r>
            <a:endParaRPr lang="en-US" dirty="0"/>
          </a:p>
        </p:txBody>
      </p:sp>
      <p:sp>
        <p:nvSpPr>
          <p:cNvPr id="3" name="Content Placeholder 2"/>
          <p:cNvSpPr>
            <a:spLocks noGrp="1"/>
          </p:cNvSpPr>
          <p:nvPr>
            <p:ph idx="1"/>
          </p:nvPr>
        </p:nvSpPr>
        <p:spPr>
          <a:xfrm>
            <a:off x="381000" y="838200"/>
            <a:ext cx="8458200" cy="5486400"/>
          </a:xfrm>
        </p:spPr>
        <p:txBody>
          <a:bodyPr>
            <a:normAutofit/>
          </a:bodyPr>
          <a:lstStyle/>
          <a:p>
            <a:r>
              <a:rPr lang="en-US" i="1" dirty="0" smtClean="0"/>
              <a:t>Probability of Failure</a:t>
            </a:r>
            <a:r>
              <a:rPr lang="en-US" dirty="0" smtClean="0"/>
              <a:t>, </a:t>
            </a:r>
            <a:r>
              <a:rPr lang="en-US" i="1" dirty="0" smtClean="0"/>
              <a:t>p</a:t>
            </a:r>
            <a:r>
              <a:rPr lang="en-US" i="1" baseline="-25000" dirty="0" smtClean="0"/>
              <a:t>f</a:t>
            </a:r>
            <a:r>
              <a:rPr lang="en-US" dirty="0" smtClean="0"/>
              <a:t> – the number of instances of failures per total number of possible instances</a:t>
            </a:r>
          </a:p>
          <a:p>
            <a:r>
              <a:rPr lang="en-US" i="1" dirty="0" smtClean="0"/>
              <a:t>Probability Density Function, PDF </a:t>
            </a:r>
            <a:r>
              <a:rPr lang="en-US" dirty="0" smtClean="0"/>
              <a:t>–</a:t>
            </a:r>
            <a:r>
              <a:rPr lang="en-US" i="1" dirty="0" smtClean="0"/>
              <a:t> </a:t>
            </a:r>
            <a:r>
              <a:rPr lang="en-US" dirty="0" smtClean="0"/>
              <a:t>the distribution of events within a given range of values.</a:t>
            </a:r>
          </a:p>
          <a:p>
            <a:r>
              <a:rPr lang="en-US" dirty="0" smtClean="0"/>
              <a:t>Two common PDFs</a:t>
            </a:r>
          </a:p>
          <a:p>
            <a:pPr lvl="1"/>
            <a:r>
              <a:rPr lang="en-US" i="1" dirty="0" smtClean="0"/>
              <a:t>Gaussian (normal) distribution</a:t>
            </a:r>
          </a:p>
          <a:p>
            <a:pPr lvl="1"/>
            <a:r>
              <a:rPr lang="en-US" i="1" dirty="0" err="1" smtClean="0"/>
              <a:t>Weibull</a:t>
            </a:r>
            <a:r>
              <a:rPr lang="en-US" i="1" dirty="0" smtClean="0"/>
              <a:t> distribution</a:t>
            </a:r>
          </a:p>
          <a:p>
            <a:pPr lvl="1"/>
            <a:endParaRPr lang="en-US" i="1" dirty="0" smtClean="0"/>
          </a:p>
          <a:p>
            <a:pPr>
              <a:buNone/>
            </a:pPr>
            <a:endParaRPr lang="en-US" dirty="0" smtClean="0"/>
          </a:p>
          <a:p>
            <a:pPr>
              <a:buNone/>
            </a:pPr>
            <a:endParaRPr lang="en-US" dirty="0" smtClean="0"/>
          </a:p>
          <a:p>
            <a:pPr>
              <a:buNone/>
            </a:pPr>
            <a:r>
              <a:rPr lang="en-US" dirty="0" smtClean="0"/>
              <a:t>	</a:t>
            </a:r>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extLst>
      <p:ext uri="{BB962C8B-B14F-4D97-AF65-F5344CB8AC3E}">
        <p14:creationId xmlns:p14="http://schemas.microsoft.com/office/powerpoint/2010/main" val="2774709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(Normal) Distribution</a:t>
            </a:r>
            <a:endParaRPr lang="en-US" dirty="0"/>
          </a:p>
        </p:txBody>
      </p:sp>
      <p:sp>
        <p:nvSpPr>
          <p:cNvPr id="3" name="Content Placeholder 2"/>
          <p:cNvSpPr>
            <a:spLocks noGrp="1"/>
          </p:cNvSpPr>
          <p:nvPr>
            <p:ph idx="1"/>
          </p:nvPr>
        </p:nvSpPr>
        <p:spPr>
          <a:xfrm>
            <a:off x="381000" y="838200"/>
            <a:ext cx="8458200" cy="5486400"/>
          </a:xfrm>
        </p:spPr>
        <p:txBody>
          <a:bodyPr>
            <a:normAutofit/>
          </a:bodyPr>
          <a:lstStyle/>
          <a:p>
            <a:r>
              <a:rPr lang="en-US" dirty="0" smtClean="0"/>
              <a:t>The probability density function (PDF) of the Gaussian distribution is expressed in terms of its mean, </a:t>
            </a:r>
            <a:r>
              <a:rPr lang="en-US" i="1" dirty="0" smtClean="0">
                <a:latin typeface="Symbol" panose="05050102010706020507" pitchFamily="18" charset="2"/>
              </a:rPr>
              <a:t>m</a:t>
            </a:r>
            <a:r>
              <a:rPr lang="en-US" i="1" baseline="-25000" dirty="0" smtClean="0"/>
              <a:t>x</a:t>
            </a:r>
            <a:r>
              <a:rPr lang="en-US" dirty="0" smtClean="0"/>
              <a:t>, and its standard deviation </a:t>
            </a:r>
          </a:p>
          <a:p>
            <a:pPr>
              <a:buNone/>
            </a:pPr>
            <a:endParaRPr lang="en-US" dirty="0" smtClean="0"/>
          </a:p>
          <a:p>
            <a:pPr>
              <a:buNone/>
            </a:pPr>
            <a:endParaRPr lang="en-US" dirty="0" smtClean="0"/>
          </a:p>
          <a:p>
            <a:pPr>
              <a:buNone/>
            </a:pPr>
            <a:r>
              <a:rPr lang="en-US" dirty="0" smtClean="0"/>
              <a:t>	</a:t>
            </a:r>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048843773"/>
              </p:ext>
            </p:extLst>
          </p:nvPr>
        </p:nvGraphicFramePr>
        <p:xfrm>
          <a:off x="3124200" y="1676400"/>
          <a:ext cx="304800" cy="365760"/>
        </p:xfrm>
        <a:graphic>
          <a:graphicData uri="http://schemas.openxmlformats.org/presentationml/2006/ole">
            <mc:AlternateContent xmlns:mc="http://schemas.openxmlformats.org/markup-compatibility/2006">
              <mc:Choice xmlns:v="urn:schemas-microsoft-com:vml" Requires="v">
                <p:oleObj spid="_x0000_s16438" name="Equation" r:id="rId3" imgW="190440" imgH="228600" progId="Equation.DSMT4">
                  <p:embed/>
                </p:oleObj>
              </mc:Choice>
              <mc:Fallback>
                <p:oleObj name="Equation" r:id="rId3" imgW="190440" imgH="228600" progId="Equation.DSMT4">
                  <p:embed/>
                  <p:pic>
                    <p:nvPicPr>
                      <p:cNvPr id="0" name=""/>
                      <p:cNvPicPr/>
                      <p:nvPr/>
                    </p:nvPicPr>
                    <p:blipFill>
                      <a:blip r:embed="rId4"/>
                      <a:stretch>
                        <a:fillRect/>
                      </a:stretch>
                    </p:blipFill>
                    <p:spPr>
                      <a:xfrm>
                        <a:off x="3124200" y="1676400"/>
                        <a:ext cx="304800" cy="365760"/>
                      </a:xfrm>
                      <a:prstGeom prst="rect">
                        <a:avLst/>
                      </a:prstGeom>
                    </p:spPr>
                  </p:pic>
                </p:oleObj>
              </mc:Fallback>
            </mc:AlternateContent>
          </a:graphicData>
        </a:graphic>
      </p:graphicFrame>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13" y="2057400"/>
            <a:ext cx="74580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913" y="3133725"/>
            <a:ext cx="7934325"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085975" y="6173718"/>
            <a:ext cx="5410200" cy="400110"/>
          </a:xfrm>
          <a:prstGeom prst="rect">
            <a:avLst/>
          </a:prstGeom>
          <a:noFill/>
        </p:spPr>
        <p:txBody>
          <a:bodyPr wrap="square" rtlCol="0">
            <a:spAutoFit/>
          </a:bodyPr>
          <a:lstStyle/>
          <a:p>
            <a:r>
              <a:rPr lang="en-US" sz="2000" dirty="0" smtClean="0"/>
              <a:t>Fig. 1–4  Typical plots of the Gaussian distribution</a:t>
            </a:r>
          </a:p>
        </p:txBody>
      </p:sp>
      <p:sp>
        <p:nvSpPr>
          <p:cNvPr id="6" name="TextBox 5"/>
          <p:cNvSpPr txBox="1"/>
          <p:nvPr/>
        </p:nvSpPr>
        <p:spPr>
          <a:xfrm>
            <a:off x="2971800" y="4343400"/>
            <a:ext cx="1143000" cy="369332"/>
          </a:xfrm>
          <a:prstGeom prst="rect">
            <a:avLst/>
          </a:prstGeom>
          <a:noFill/>
        </p:spPr>
        <p:txBody>
          <a:bodyPr wrap="square" rtlCol="0">
            <a:spAutoFit/>
          </a:bodyPr>
          <a:lstStyle/>
          <a:p>
            <a:r>
              <a:rPr lang="en-US" dirty="0"/>
              <a:t>s</a:t>
            </a:r>
            <a:r>
              <a:rPr lang="en-US" dirty="0" smtClean="0"/>
              <a:t>mall </a:t>
            </a:r>
            <a:endParaRPr lang="en-US" dirty="0"/>
          </a:p>
        </p:txBody>
      </p:sp>
      <p:sp>
        <p:nvSpPr>
          <p:cNvPr id="7" name="TextBox 6"/>
          <p:cNvSpPr txBox="1"/>
          <p:nvPr/>
        </p:nvSpPr>
        <p:spPr>
          <a:xfrm>
            <a:off x="7086600" y="4191000"/>
            <a:ext cx="1195388" cy="369332"/>
          </a:xfrm>
          <a:prstGeom prst="rect">
            <a:avLst/>
          </a:prstGeom>
          <a:noFill/>
        </p:spPr>
        <p:txBody>
          <a:bodyPr wrap="square" rtlCol="0">
            <a:spAutoFit/>
          </a:bodyPr>
          <a:lstStyle/>
          <a:p>
            <a:r>
              <a:rPr lang="en-US" dirty="0" smtClean="0"/>
              <a:t>large</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78222799"/>
              </p:ext>
            </p:extLst>
          </p:nvPr>
        </p:nvGraphicFramePr>
        <p:xfrm>
          <a:off x="3581400" y="4359275"/>
          <a:ext cx="304800" cy="365125"/>
        </p:xfrm>
        <a:graphic>
          <a:graphicData uri="http://schemas.openxmlformats.org/presentationml/2006/ole">
            <mc:AlternateContent xmlns:mc="http://schemas.openxmlformats.org/markup-compatibility/2006">
              <mc:Choice xmlns:v="urn:schemas-microsoft-com:vml" Requires="v">
                <p:oleObj spid="_x0000_s16439" name="Equation" r:id="rId7" imgW="190440" imgH="228600" progId="Equation.DSMT4">
                  <p:embed/>
                </p:oleObj>
              </mc:Choice>
              <mc:Fallback>
                <p:oleObj name="Equation" r:id="rId7" imgW="19044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43592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15954224"/>
              </p:ext>
            </p:extLst>
          </p:nvPr>
        </p:nvGraphicFramePr>
        <p:xfrm>
          <a:off x="7696200" y="4206875"/>
          <a:ext cx="304800" cy="365125"/>
        </p:xfrm>
        <a:graphic>
          <a:graphicData uri="http://schemas.openxmlformats.org/presentationml/2006/ole">
            <mc:AlternateContent xmlns:mc="http://schemas.openxmlformats.org/markup-compatibility/2006">
              <mc:Choice xmlns:v="urn:schemas-microsoft-com:vml" Requires="v">
                <p:oleObj spid="_x0000_s16440" name="Equation" r:id="rId9" imgW="190440" imgH="228600" progId="Equation.DSMT4">
                  <p:embed/>
                </p:oleObj>
              </mc:Choice>
              <mc:Fallback>
                <p:oleObj name="Equation" r:id="rId9" imgW="19044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42068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44721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(Normal) Distribution</a:t>
            </a:r>
            <a:endParaRPr lang="en-US" dirty="0"/>
          </a:p>
        </p:txBody>
      </p:sp>
      <p:sp>
        <p:nvSpPr>
          <p:cNvPr id="3" name="Content Placeholder 2"/>
          <p:cNvSpPr>
            <a:spLocks noGrp="1"/>
          </p:cNvSpPr>
          <p:nvPr>
            <p:ph idx="1"/>
          </p:nvPr>
        </p:nvSpPr>
        <p:spPr>
          <a:xfrm>
            <a:off x="381000" y="838200"/>
            <a:ext cx="8458200" cy="5486400"/>
          </a:xfrm>
        </p:spPr>
        <p:txBody>
          <a:bodyPr>
            <a:normAutofit/>
          </a:bodyPr>
          <a:lstStyle/>
          <a:p>
            <a:r>
              <a:rPr lang="en-US" i="1" dirty="0" smtClean="0"/>
              <a:t>p</a:t>
            </a:r>
            <a:r>
              <a:rPr lang="en-US" i="1" baseline="-25000" dirty="0" smtClean="0"/>
              <a:t>f </a:t>
            </a:r>
            <a:r>
              <a:rPr lang="en-US" dirty="0" smtClean="0"/>
              <a:t>is obtained by integrating Eq. (1</a:t>
            </a:r>
            <a:r>
              <a:rPr lang="en-US" dirty="0"/>
              <a:t>–</a:t>
            </a:r>
            <a:r>
              <a:rPr lang="en-US" dirty="0" smtClean="0"/>
              <a:t>4).</a:t>
            </a:r>
          </a:p>
          <a:p>
            <a:r>
              <a:rPr lang="en-US" dirty="0" smtClean="0"/>
              <a:t>The variable </a:t>
            </a:r>
            <a:r>
              <a:rPr lang="en-US" i="1" dirty="0" smtClean="0"/>
              <a:t>x </a:t>
            </a:r>
            <a:r>
              <a:rPr lang="en-US" dirty="0" smtClean="0"/>
              <a:t>is placed in dimensionless form using the transformation </a:t>
            </a:r>
            <a:r>
              <a:rPr lang="en-US" dirty="0" err="1" smtClean="0"/>
              <a:t>variate</a:t>
            </a:r>
            <a:endParaRPr lang="en-US" dirty="0" smtClean="0"/>
          </a:p>
          <a:p>
            <a:endParaRPr lang="en-US" dirty="0" smtClean="0"/>
          </a:p>
          <a:p>
            <a:endParaRPr lang="en-US" dirty="0" smtClean="0"/>
          </a:p>
          <a:p>
            <a:r>
              <a:rPr lang="en-US" dirty="0"/>
              <a:t>The transformation </a:t>
            </a:r>
            <a:r>
              <a:rPr lang="en-US" dirty="0" err="1" smtClean="0"/>
              <a:t>variate</a:t>
            </a:r>
            <a:r>
              <a:rPr lang="en-US" dirty="0" smtClean="0"/>
              <a:t> </a:t>
            </a:r>
            <a:r>
              <a:rPr lang="en-US" dirty="0"/>
              <a:t>is normally distributed, with a mean of zero and a standard deviation and variance of unity.  </a:t>
            </a:r>
          </a:p>
          <a:p>
            <a:pPr>
              <a:buNone/>
            </a:pPr>
            <a:endParaRPr lang="en-US" dirty="0" smtClean="0"/>
          </a:p>
          <a:p>
            <a:pPr>
              <a:buNone/>
            </a:pPr>
            <a:r>
              <a:rPr lang="en-US" dirty="0" smtClean="0"/>
              <a:t>	</a:t>
            </a:r>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325" y="2133600"/>
            <a:ext cx="60388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7119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89"/>
            <a:ext cx="8305800" cy="830997"/>
          </a:xfrm>
        </p:spPr>
        <p:txBody>
          <a:bodyPr/>
          <a:lstStyle/>
          <a:p>
            <a:r>
              <a:rPr lang="en-US" dirty="0" smtClean="0"/>
              <a:t>Cumulative Distribution Function for Gaussian Distribution</a:t>
            </a:r>
            <a:endParaRPr lang="en-US" dirty="0"/>
          </a:p>
        </p:txBody>
      </p:sp>
      <p:sp>
        <p:nvSpPr>
          <p:cNvPr id="3" name="Content Placeholder 2"/>
          <p:cNvSpPr>
            <a:spLocks noGrp="1"/>
          </p:cNvSpPr>
          <p:nvPr>
            <p:ph idx="1"/>
          </p:nvPr>
        </p:nvSpPr>
        <p:spPr>
          <a:xfrm>
            <a:off x="381000" y="838200"/>
            <a:ext cx="8610600" cy="5558135"/>
          </a:xfrm>
        </p:spPr>
        <p:txBody>
          <a:bodyPr>
            <a:normAutofit/>
          </a:bodyPr>
          <a:lstStyle/>
          <a:p>
            <a:r>
              <a:rPr lang="en-US" dirty="0" smtClean="0"/>
              <a:t>Integration of the Gaussian distribution to find the cumulative density function </a:t>
            </a:r>
            <a:r>
              <a:rPr lang="en-US" i="1" dirty="0" smtClean="0"/>
              <a:t>F</a:t>
            </a:r>
            <a:r>
              <a:rPr lang="en-US" dirty="0" smtClean="0"/>
              <a:t>(</a:t>
            </a:r>
            <a:r>
              <a:rPr lang="en-US" i="1" dirty="0" smtClean="0"/>
              <a:t>x</a:t>
            </a:r>
            <a:r>
              <a:rPr lang="en-US" dirty="0" smtClean="0"/>
              <a:t>) is accomplished numerically.</a:t>
            </a:r>
          </a:p>
          <a:p>
            <a:r>
              <a:rPr lang="en-US" dirty="0" smtClean="0"/>
              <a:t>To avoid the need for many tables for different values of mean and standard deviation, the </a:t>
            </a:r>
            <a:r>
              <a:rPr lang="en-US" b="1" dirty="0" smtClean="0"/>
              <a:t>z</a:t>
            </a:r>
            <a:r>
              <a:rPr lang="en-US" dirty="0" smtClean="0"/>
              <a:t> transform is used.</a:t>
            </a:r>
          </a:p>
          <a:p>
            <a:r>
              <a:rPr lang="en-US" dirty="0" smtClean="0"/>
              <a:t>The integral of the transform is tabulated in Table A–10.</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extLst>
      <p:ext uri="{BB962C8B-B14F-4D97-AF65-F5344CB8AC3E}">
        <p14:creationId xmlns:p14="http://schemas.microsoft.com/office/powerpoint/2010/main" val="215194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Transmission Case Study Specifications</a:t>
            </a:r>
            <a:endParaRPr lang="en-US" dirty="0"/>
          </a:p>
        </p:txBody>
      </p:sp>
      <p:sp>
        <p:nvSpPr>
          <p:cNvPr id="3" name="Footer Placeholder 2"/>
          <p:cNvSpPr>
            <a:spLocks noGrp="1"/>
          </p:cNvSpPr>
          <p:nvPr>
            <p:ph type="ftr" sz="quarter" idx="4294967295"/>
          </p:nvPr>
        </p:nvSpPr>
        <p:spPr>
          <a:xfrm>
            <a:off x="6629400" y="6553200"/>
            <a:ext cx="2514600" cy="304800"/>
          </a:xfrm>
          <a:prstGeom prst="rect">
            <a:avLst/>
          </a:prstGeom>
        </p:spPr>
        <p:txBody>
          <a:bodyPr/>
          <a:lstStyle/>
          <a:p>
            <a:r>
              <a:rPr lang="en-US" smtClean="0"/>
              <a:t>Shigley’s Mechanical Engineering Design</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57200" y="822114"/>
            <a:ext cx="8610600" cy="4892886"/>
          </a:xfrm>
          <a:prstGeom prst="rect">
            <a:avLst/>
          </a:prstGeom>
          <a:noFill/>
          <a:ln w="9525">
            <a:noFill/>
            <a:miter lim="800000"/>
            <a:headEnd/>
            <a:tailEnd/>
          </a:ln>
        </p:spPr>
      </p:pic>
    </p:spTree>
    <p:extLst>
      <p:ext uri="{BB962C8B-B14F-4D97-AF65-F5344CB8AC3E}">
        <p14:creationId xmlns:p14="http://schemas.microsoft.com/office/powerpoint/2010/main" val="1594897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89"/>
            <a:ext cx="8305800" cy="830997"/>
          </a:xfrm>
        </p:spPr>
        <p:txBody>
          <a:bodyPr/>
          <a:lstStyle/>
          <a:p>
            <a:r>
              <a:rPr lang="en-US" dirty="0" smtClean="0"/>
              <a:t>Cumulative Distribution Function for Gaussian Distribution</a:t>
            </a:r>
            <a:endParaRPr lang="en-US" dirty="0"/>
          </a:p>
        </p:txBody>
      </p:sp>
      <p:sp>
        <p:nvSpPr>
          <p:cNvPr id="3" name="Content Placeholder 2"/>
          <p:cNvSpPr>
            <a:spLocks noGrp="1"/>
          </p:cNvSpPr>
          <p:nvPr>
            <p:ph idx="1"/>
          </p:nvPr>
        </p:nvSpPr>
        <p:spPr>
          <a:xfrm>
            <a:off x="381000" y="838200"/>
            <a:ext cx="8610600" cy="5558135"/>
          </a:xfrm>
        </p:spPr>
        <p:txBody>
          <a:bodyPr>
            <a:normAutofit/>
          </a:bodyPr>
          <a:lstStyle/>
          <a:p>
            <a:r>
              <a:rPr lang="en-US" dirty="0"/>
              <a:t>A sketch of the standard normal distribution, showing the </a:t>
            </a:r>
            <a:r>
              <a:rPr lang="en-US" b="1" dirty="0"/>
              <a:t>z</a:t>
            </a:r>
            <a:r>
              <a:rPr lang="en-US" dirty="0"/>
              <a:t> transform is given below.</a:t>
            </a:r>
          </a:p>
          <a:p>
            <a:r>
              <a:rPr lang="en-US" dirty="0"/>
              <a:t>The normal cumulative density function is labeled </a:t>
            </a:r>
            <a:r>
              <a:rPr lang="en-US" dirty="0">
                <a:latin typeface="Symbol" pitchFamily="18" charset="2"/>
              </a:rPr>
              <a:t>F</a:t>
            </a:r>
            <a:r>
              <a:rPr lang="en-US" dirty="0"/>
              <a:t>(</a:t>
            </a:r>
            <a:r>
              <a:rPr lang="en-US" i="1" dirty="0" err="1"/>
              <a:t>z</a:t>
            </a:r>
            <a:r>
              <a:rPr lang="en-US" i="1" baseline="-25000" dirty="0" err="1">
                <a:latin typeface="Symbol" panose="05050102010706020507" pitchFamily="18" charset="2"/>
              </a:rPr>
              <a:t>a</a:t>
            </a:r>
            <a:r>
              <a:rPr lang="en-US" dirty="0"/>
              <a:t>)</a:t>
            </a:r>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810125"/>
            <a:ext cx="41148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09800"/>
            <a:ext cx="5119688" cy="1863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733800" y="4038600"/>
            <a:ext cx="1295400" cy="400110"/>
          </a:xfrm>
          <a:prstGeom prst="rect">
            <a:avLst/>
          </a:prstGeom>
          <a:noFill/>
        </p:spPr>
        <p:txBody>
          <a:bodyPr wrap="square" rtlCol="0">
            <a:spAutoFit/>
          </a:bodyPr>
          <a:lstStyle/>
          <a:p>
            <a:r>
              <a:rPr lang="en-US" sz="2000" dirty="0" smtClean="0"/>
              <a:t>Fig. 1–5</a:t>
            </a:r>
          </a:p>
        </p:txBody>
      </p:sp>
    </p:spTree>
    <p:extLst>
      <p:ext uri="{BB962C8B-B14F-4D97-AF65-F5344CB8AC3E}">
        <p14:creationId xmlns:p14="http://schemas.microsoft.com/office/powerpoint/2010/main" val="231756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Shigley’s Mechanical Engineering Design</a:t>
            </a:r>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
            <a:ext cx="8763000" cy="6256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52600" y="0"/>
            <a:ext cx="1905000" cy="369332"/>
          </a:xfrm>
          <a:prstGeom prst="rect">
            <a:avLst/>
          </a:prstGeom>
          <a:noFill/>
        </p:spPr>
        <p:txBody>
          <a:bodyPr wrap="square" rtlCol="0">
            <a:spAutoFit/>
          </a:bodyPr>
          <a:lstStyle/>
          <a:p>
            <a:r>
              <a:rPr lang="en-US" dirty="0" smtClean="0"/>
              <a:t>(partial)</a:t>
            </a:r>
            <a:endParaRPr lang="en-US" dirty="0"/>
          </a:p>
        </p:txBody>
      </p:sp>
    </p:spTree>
    <p:extLst>
      <p:ext uri="{BB962C8B-B14F-4D97-AF65-F5344CB8AC3E}">
        <p14:creationId xmlns:p14="http://schemas.microsoft.com/office/powerpoint/2010/main" val="4293938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17" y="762000"/>
            <a:ext cx="852487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4</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523875" y="2162145"/>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Tree>
    <p:extLst>
      <p:ext uri="{BB962C8B-B14F-4D97-AF65-F5344CB8AC3E}">
        <p14:creationId xmlns:p14="http://schemas.microsoft.com/office/powerpoint/2010/main" val="4024122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33398" y="733425"/>
            <a:ext cx="8505826" cy="1981200"/>
            <a:chOff x="533398" y="733425"/>
            <a:chExt cx="8505826" cy="198120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8" y="1676400"/>
              <a:ext cx="85058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733425"/>
              <a:ext cx="850582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itle 1"/>
          <p:cNvSpPr>
            <a:spLocks noGrp="1"/>
          </p:cNvSpPr>
          <p:nvPr>
            <p:ph type="title"/>
          </p:nvPr>
        </p:nvSpPr>
        <p:spPr/>
        <p:txBody>
          <a:bodyPr/>
          <a:lstStyle/>
          <a:p>
            <a:r>
              <a:rPr lang="en-US" dirty="0" smtClean="0"/>
              <a:t>Example 1</a:t>
            </a:r>
            <a:r>
              <a:rPr lang="en-US" dirty="0"/>
              <a:t>–</a:t>
            </a:r>
            <a:r>
              <a:rPr lang="en-US" dirty="0" smtClean="0"/>
              <a:t>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7" y="3581400"/>
            <a:ext cx="5305425"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894499" y="1653348"/>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10" name="TextBox 9"/>
          <p:cNvSpPr txBox="1"/>
          <p:nvPr/>
        </p:nvSpPr>
        <p:spPr>
          <a:xfrm>
            <a:off x="3810000" y="5695950"/>
            <a:ext cx="1295400" cy="400110"/>
          </a:xfrm>
          <a:prstGeom prst="rect">
            <a:avLst/>
          </a:prstGeom>
          <a:noFill/>
        </p:spPr>
        <p:txBody>
          <a:bodyPr wrap="square" rtlCol="0">
            <a:spAutoFit/>
          </a:bodyPr>
          <a:lstStyle/>
          <a:p>
            <a:r>
              <a:rPr lang="en-US" sz="2000" dirty="0" smtClean="0"/>
              <a:t>Fig. 1–6</a:t>
            </a:r>
          </a:p>
        </p:txBody>
      </p:sp>
    </p:spTree>
    <p:extLst>
      <p:ext uri="{BB962C8B-B14F-4D97-AF65-F5344CB8AC3E}">
        <p14:creationId xmlns:p14="http://schemas.microsoft.com/office/powerpoint/2010/main" val="1390555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747712"/>
            <a:ext cx="856297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4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1" name="TextBox 10"/>
          <p:cNvSpPr txBox="1"/>
          <p:nvPr/>
        </p:nvSpPr>
        <p:spPr>
          <a:xfrm>
            <a:off x="6858000" y="5162490"/>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extLst>
      <p:ext uri="{BB962C8B-B14F-4D97-AF65-F5344CB8AC3E}">
        <p14:creationId xmlns:p14="http://schemas.microsoft.com/office/powerpoint/2010/main" val="3168798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Mean and Standard Deviation</a:t>
            </a:r>
            <a:endParaRPr lang="en-US" dirty="0"/>
          </a:p>
        </p:txBody>
      </p:sp>
      <p:sp>
        <p:nvSpPr>
          <p:cNvPr id="3" name="Content Placeholder 2"/>
          <p:cNvSpPr>
            <a:spLocks noGrp="1"/>
          </p:cNvSpPr>
          <p:nvPr>
            <p:ph idx="1"/>
          </p:nvPr>
        </p:nvSpPr>
        <p:spPr>
          <a:xfrm>
            <a:off x="381000" y="838200"/>
            <a:ext cx="8534400" cy="2895600"/>
          </a:xfrm>
        </p:spPr>
        <p:txBody>
          <a:bodyPr>
            <a:normAutofit lnSpcReduction="10000"/>
          </a:bodyPr>
          <a:lstStyle/>
          <a:p>
            <a:r>
              <a:rPr lang="en-US" i="1" dirty="0" smtClean="0"/>
              <a:t>x</a:t>
            </a:r>
            <a:r>
              <a:rPr lang="en-US" i="1" baseline="-25000" dirty="0" smtClean="0"/>
              <a:t>i</a:t>
            </a:r>
            <a:r>
              <a:rPr lang="en-US" dirty="0" smtClean="0"/>
              <a:t> is the value of an event (</a:t>
            </a:r>
            <a:r>
              <a:rPr lang="en-US" i="1" dirty="0" smtClean="0"/>
              <a:t>i = </a:t>
            </a:r>
            <a:r>
              <a:rPr lang="en-US" dirty="0" smtClean="0"/>
              <a:t>1, 2, … </a:t>
            </a:r>
            <a:r>
              <a:rPr lang="en-US" i="1" dirty="0" smtClean="0"/>
              <a:t>k</a:t>
            </a:r>
            <a:r>
              <a:rPr lang="en-US" dirty="0" smtClean="0"/>
              <a:t>)</a:t>
            </a:r>
          </a:p>
          <a:p>
            <a:r>
              <a:rPr lang="en-US" i="1" dirty="0" smtClean="0"/>
              <a:t>f</a:t>
            </a:r>
            <a:r>
              <a:rPr lang="en-US" i="1" baseline="-25000" dirty="0" smtClean="0"/>
              <a:t>i</a:t>
            </a:r>
            <a:r>
              <a:rPr lang="en-US" dirty="0" smtClean="0"/>
              <a:t> is the class frequency, or number of times the event </a:t>
            </a:r>
            <a:r>
              <a:rPr lang="en-US" i="1" dirty="0"/>
              <a:t>x</a:t>
            </a:r>
            <a:r>
              <a:rPr lang="en-US" i="1" baseline="-25000" dirty="0"/>
              <a:t>i</a:t>
            </a:r>
            <a:r>
              <a:rPr lang="en-US" dirty="0" smtClean="0"/>
              <a:t> occurs within the class frequency range</a:t>
            </a:r>
          </a:p>
          <a:p>
            <a:r>
              <a:rPr lang="en-US" dirty="0" smtClean="0"/>
              <a:t>The </a:t>
            </a:r>
            <a:r>
              <a:rPr lang="en-US" i="1" dirty="0" smtClean="0"/>
              <a:t>discrete mean </a:t>
            </a:r>
            <a:r>
              <a:rPr lang="en-US" dirty="0" smtClean="0"/>
              <a:t>is</a:t>
            </a:r>
          </a:p>
          <a:p>
            <a:endParaRPr lang="en-US" dirty="0"/>
          </a:p>
          <a:p>
            <a:endParaRPr lang="en-US" dirty="0" smtClean="0"/>
          </a:p>
          <a:p>
            <a:r>
              <a:rPr lang="en-US" dirty="0" smtClean="0"/>
              <a:t>The </a:t>
            </a:r>
            <a:r>
              <a:rPr lang="en-US" i="1" dirty="0" smtClean="0"/>
              <a:t>discrete standard deviation </a:t>
            </a:r>
            <a:r>
              <a:rPr lang="en-US" dirty="0" smtClean="0"/>
              <a:t>is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43150"/>
            <a:ext cx="51149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3810000"/>
            <a:ext cx="5600700"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3072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r>
              <a:rPr lang="en-US" dirty="0"/>
              <a:t>–</a:t>
            </a:r>
            <a:r>
              <a:rPr lang="en-US" dirty="0" smtClean="0"/>
              <a:t>5</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48677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1752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100078"/>
            <a:ext cx="689610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609600" y="699968"/>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
        <p:nvSpPr>
          <p:cNvPr id="4" name="TextBox 3"/>
          <p:cNvSpPr txBox="1"/>
          <p:nvPr/>
        </p:nvSpPr>
        <p:spPr>
          <a:xfrm>
            <a:off x="7543800" y="1752600"/>
            <a:ext cx="1098314" cy="369332"/>
          </a:xfrm>
          <a:prstGeom prst="rect">
            <a:avLst/>
          </a:prstGeom>
          <a:noFill/>
        </p:spPr>
        <p:txBody>
          <a:bodyPr wrap="none" rtlCol="0">
            <a:spAutoFit/>
          </a:bodyPr>
          <a:lstStyle/>
          <a:p>
            <a:r>
              <a:rPr lang="en-US" dirty="0" smtClean="0"/>
              <a:t>Table 1</a:t>
            </a:r>
            <a:r>
              <a:rPr lang="en-US" dirty="0"/>
              <a:t>–</a:t>
            </a:r>
            <a:r>
              <a:rPr lang="en-US" dirty="0" smtClean="0"/>
              <a:t>1</a:t>
            </a:r>
            <a:endParaRPr lang="en-US" dirty="0"/>
          </a:p>
        </p:txBody>
      </p:sp>
      <p:sp>
        <p:nvSpPr>
          <p:cNvPr id="10" name="TextBox 9"/>
          <p:cNvSpPr txBox="1"/>
          <p:nvPr/>
        </p:nvSpPr>
        <p:spPr>
          <a:xfrm>
            <a:off x="7543800" y="5415493"/>
            <a:ext cx="16002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extLst>
      <p:ext uri="{BB962C8B-B14F-4D97-AF65-F5344CB8AC3E}">
        <p14:creationId xmlns:p14="http://schemas.microsoft.com/office/powerpoint/2010/main" val="1994563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271" y="1371600"/>
            <a:ext cx="71151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5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10" name="TextBox 9"/>
          <p:cNvSpPr txBox="1"/>
          <p:nvPr/>
        </p:nvSpPr>
        <p:spPr>
          <a:xfrm>
            <a:off x="6324600" y="3002536"/>
            <a:ext cx="175260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extLst>
      <p:ext uri="{BB962C8B-B14F-4D97-AF65-F5344CB8AC3E}">
        <p14:creationId xmlns:p14="http://schemas.microsoft.com/office/powerpoint/2010/main" val="1086691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381000" y="838200"/>
            <a:ext cx="8458200" cy="5486400"/>
          </a:xfrm>
        </p:spPr>
        <p:txBody>
          <a:bodyPr>
            <a:normAutofit/>
          </a:bodyPr>
          <a:lstStyle/>
          <a:p>
            <a:r>
              <a:rPr lang="en-US" dirty="0" smtClean="0"/>
              <a:t>The reliability is related to the probability of failure by</a:t>
            </a:r>
          </a:p>
          <a:p>
            <a:endParaRPr lang="en-US" dirty="0"/>
          </a:p>
          <a:p>
            <a:endParaRPr lang="en-US" dirty="0" smtClean="0"/>
          </a:p>
          <a:p>
            <a:r>
              <a:rPr lang="en-US" dirty="0" smtClean="0"/>
              <a:t>Example:  If 1000 parts are manufactured, with 6 of the parts failing, the reliability is</a:t>
            </a:r>
          </a:p>
          <a:p>
            <a:pPr>
              <a:buNone/>
            </a:pPr>
            <a:endParaRPr lang="en-US" dirty="0" smtClean="0"/>
          </a:p>
          <a:p>
            <a:pPr>
              <a:buNone/>
            </a:pPr>
            <a:endParaRPr lang="en-US" dirty="0" smtClean="0"/>
          </a:p>
          <a:p>
            <a:pPr>
              <a:buNone/>
            </a:pPr>
            <a:endParaRPr lang="en-US" dirty="0" smtClean="0"/>
          </a:p>
          <a:p>
            <a:pPr>
              <a:buNone/>
            </a:pPr>
            <a:r>
              <a:rPr lang="en-US" dirty="0" smtClean="0"/>
              <a:t>	</a:t>
            </a:r>
          </a:p>
          <a:p>
            <a:pPr>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8195" name="Picture 3"/>
          <p:cNvPicPr>
            <a:picLocks noChangeAspect="1" noChangeArrowheads="1"/>
          </p:cNvPicPr>
          <p:nvPr/>
        </p:nvPicPr>
        <p:blipFill>
          <a:blip r:embed="rId2" cstate="print"/>
          <a:srcRect/>
          <a:stretch>
            <a:fillRect/>
          </a:stretch>
        </p:blipFill>
        <p:spPr bwMode="auto">
          <a:xfrm>
            <a:off x="2676524" y="3200400"/>
            <a:ext cx="2752725" cy="733425"/>
          </a:xfrm>
          <a:prstGeom prst="rect">
            <a:avLst/>
          </a:prstGeom>
          <a:noFill/>
          <a:ln w="9525">
            <a:noFill/>
            <a:miter lim="800000"/>
            <a:headEnd/>
            <a:tailEnd/>
          </a:ln>
        </p:spPr>
      </p:pic>
      <p:sp>
        <p:nvSpPr>
          <p:cNvPr id="8" name="TextBox 7"/>
          <p:cNvSpPr txBox="1"/>
          <p:nvPr/>
        </p:nvSpPr>
        <p:spPr>
          <a:xfrm>
            <a:off x="5553075" y="3367057"/>
            <a:ext cx="1571624" cy="400110"/>
          </a:xfrm>
          <a:prstGeom prst="rect">
            <a:avLst/>
          </a:prstGeom>
          <a:noFill/>
        </p:spPr>
        <p:txBody>
          <a:bodyPr wrap="square" rtlCol="0">
            <a:spAutoFit/>
          </a:bodyPr>
          <a:lstStyle/>
          <a:p>
            <a:r>
              <a:rPr lang="en-US" sz="2000" dirty="0"/>
              <a:t>o</a:t>
            </a:r>
            <a:r>
              <a:rPr lang="en-US" sz="2000" dirty="0" smtClean="0"/>
              <a:t>r 99.4 %</a:t>
            </a:r>
            <a:endParaRPr lang="en-US" sz="20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371600"/>
            <a:ext cx="49244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742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Transmission Case Study Specifications</a:t>
            </a:r>
            <a:endParaRPr lang="en-US" dirty="0"/>
          </a:p>
        </p:txBody>
      </p:sp>
      <p:sp>
        <p:nvSpPr>
          <p:cNvPr id="3" name="Footer Placeholder 2"/>
          <p:cNvSpPr>
            <a:spLocks noGrp="1"/>
          </p:cNvSpPr>
          <p:nvPr>
            <p:ph type="ftr" sz="quarter" idx="4294967295"/>
          </p:nvPr>
        </p:nvSpPr>
        <p:spPr>
          <a:xfrm>
            <a:off x="6629400" y="6553200"/>
            <a:ext cx="2514600" cy="304800"/>
          </a:xfrm>
          <a:prstGeom prst="rect">
            <a:avLst/>
          </a:prstGeom>
        </p:spPr>
        <p:txBody>
          <a:bodyPr/>
          <a:lstStyle/>
          <a:p>
            <a:r>
              <a:rPr lang="en-US" smtClean="0"/>
              <a:t>Shigley’s Mechanical Engineering Design</a:t>
            </a:r>
            <a:endParaRPr lang="en-US" dirty="0"/>
          </a:p>
        </p:txBody>
      </p:sp>
      <p:pic>
        <p:nvPicPr>
          <p:cNvPr id="15363" name="Picture 3"/>
          <p:cNvPicPr>
            <a:picLocks noChangeAspect="1" noChangeArrowheads="1"/>
          </p:cNvPicPr>
          <p:nvPr/>
        </p:nvPicPr>
        <p:blipFill>
          <a:blip r:embed="rId2" cstate="print"/>
          <a:srcRect/>
          <a:stretch>
            <a:fillRect/>
          </a:stretch>
        </p:blipFill>
        <p:spPr bwMode="auto">
          <a:xfrm>
            <a:off x="762000" y="1560288"/>
            <a:ext cx="8367067" cy="3087912"/>
          </a:xfrm>
          <a:prstGeom prst="rect">
            <a:avLst/>
          </a:prstGeom>
          <a:noFill/>
          <a:ln w="9525">
            <a:noFill/>
            <a:miter lim="800000"/>
            <a:headEnd/>
            <a:tailEnd/>
          </a:ln>
        </p:spPr>
      </p:pic>
      <p:pic>
        <p:nvPicPr>
          <p:cNvPr id="15364" name="Picture 4"/>
          <p:cNvPicPr>
            <a:picLocks noChangeAspect="1" noChangeArrowheads="1"/>
          </p:cNvPicPr>
          <p:nvPr/>
        </p:nvPicPr>
        <p:blipFill>
          <a:blip r:embed="rId3" cstate="print"/>
          <a:srcRect/>
          <a:stretch>
            <a:fillRect/>
          </a:stretch>
        </p:blipFill>
        <p:spPr bwMode="auto">
          <a:xfrm>
            <a:off x="457200" y="990600"/>
            <a:ext cx="2890838" cy="311147"/>
          </a:xfrm>
          <a:prstGeom prst="rect">
            <a:avLst/>
          </a:prstGeom>
          <a:noFill/>
          <a:ln w="9525">
            <a:noFill/>
            <a:miter lim="800000"/>
            <a:headEnd/>
            <a:tailEnd/>
          </a:ln>
        </p:spPr>
      </p:pic>
    </p:spTree>
    <p:extLst>
      <p:ext uri="{BB962C8B-B14F-4D97-AF65-F5344CB8AC3E}">
        <p14:creationId xmlns:p14="http://schemas.microsoft.com/office/powerpoint/2010/main" val="1824179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a:xfrm>
            <a:off x="381000" y="838200"/>
            <a:ext cx="8382000" cy="5105400"/>
          </a:xfrm>
        </p:spPr>
        <p:txBody>
          <a:bodyPr/>
          <a:lstStyle/>
          <a:p>
            <a:r>
              <a:rPr lang="en-US" i="1" dirty="0" smtClean="0"/>
              <a:t>Series System </a:t>
            </a:r>
            <a:r>
              <a:rPr lang="en-US" dirty="0" smtClean="0"/>
              <a:t>– a system that is deemed to have failed if any component within the system fails</a:t>
            </a:r>
          </a:p>
          <a:p>
            <a:r>
              <a:rPr lang="en-US" dirty="0" smtClean="0"/>
              <a:t>The overall reliability of a series system is the product of the reliabilities of the individual components.</a:t>
            </a:r>
          </a:p>
          <a:p>
            <a:endParaRPr lang="en-US" dirty="0" smtClean="0"/>
          </a:p>
          <a:p>
            <a:endParaRPr lang="en-US" dirty="0" smtClean="0"/>
          </a:p>
          <a:p>
            <a:endParaRPr lang="en-US" dirty="0" smtClean="0"/>
          </a:p>
          <a:p>
            <a:r>
              <a:rPr lang="en-US" dirty="0" smtClean="0"/>
              <a:t>Example:  A shaft with two bearings having reliabilities of 95% and 98% has an overall reliability of</a:t>
            </a:r>
          </a:p>
          <a:p>
            <a:pPr>
              <a:buNone/>
            </a:pPr>
            <a:r>
              <a:rPr lang="en-US" dirty="0" smtClean="0"/>
              <a:t>			</a:t>
            </a:r>
            <a:r>
              <a:rPr lang="en-US" i="1" dirty="0" smtClean="0"/>
              <a:t>R</a:t>
            </a:r>
            <a:r>
              <a:rPr lang="en-US" dirty="0" smtClean="0"/>
              <a:t> = </a:t>
            </a:r>
            <a:r>
              <a:rPr lang="en-US" i="1" dirty="0" smtClean="0"/>
              <a:t>R</a:t>
            </a:r>
            <a:r>
              <a:rPr lang="en-US" i="1" baseline="-25000" dirty="0" smtClean="0"/>
              <a:t>1</a:t>
            </a:r>
            <a:r>
              <a:rPr lang="en-US" i="1" dirty="0" smtClean="0"/>
              <a:t> R</a:t>
            </a:r>
            <a:r>
              <a:rPr lang="en-US" i="1" baseline="-25000" dirty="0" smtClean="0"/>
              <a:t>2 </a:t>
            </a:r>
            <a:r>
              <a:rPr lang="en-US" i="1" dirty="0" smtClean="0"/>
              <a:t> = </a:t>
            </a:r>
            <a:r>
              <a:rPr lang="en-US" dirty="0" smtClean="0"/>
              <a:t>0.95 (0.98) = 0.93      or 93%</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92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14600"/>
            <a:ext cx="487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Relating Design Factor to Reliability</a:t>
            </a:r>
          </a:p>
        </p:txBody>
      </p:sp>
      <p:sp>
        <p:nvSpPr>
          <p:cNvPr id="3" name="Content Placeholder 2"/>
          <p:cNvSpPr>
            <a:spLocks noGrp="1"/>
          </p:cNvSpPr>
          <p:nvPr>
            <p:ph idx="1"/>
          </p:nvPr>
        </p:nvSpPr>
        <p:spPr>
          <a:xfrm>
            <a:off x="381000" y="838200"/>
            <a:ext cx="8458200" cy="4114800"/>
          </a:xfrm>
        </p:spPr>
        <p:txBody>
          <a:bodyPr/>
          <a:lstStyle/>
          <a:p>
            <a:r>
              <a:rPr lang="en-US" i="1" dirty="0" smtClean="0"/>
              <a:t>Reliability</a:t>
            </a:r>
            <a:r>
              <a:rPr lang="en-US" dirty="0" smtClean="0"/>
              <a:t> is the statistical probability that machine systems and components will perform their intended function satisfactorily without failure.</a:t>
            </a:r>
          </a:p>
          <a:p>
            <a:r>
              <a:rPr lang="en-US" dirty="0" smtClean="0"/>
              <a:t>Deterministic relations between stress, strength, and design factor are often used due to simplicity and difficulty in acquiring statistical data.</a:t>
            </a:r>
          </a:p>
          <a:p>
            <a:r>
              <a:rPr lang="en-US" dirty="0" smtClean="0"/>
              <a:t>Stress and strength are actually statistical in nature.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extLst>
      <p:ext uri="{BB962C8B-B14F-4D97-AF65-F5344CB8AC3E}">
        <p14:creationId xmlns:p14="http://schemas.microsoft.com/office/powerpoint/2010/main" val="3884085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Density Functions</a:t>
            </a:r>
            <a:endParaRPr lang="en-US" dirty="0"/>
          </a:p>
        </p:txBody>
      </p:sp>
      <p:sp>
        <p:nvSpPr>
          <p:cNvPr id="3" name="Content Placeholder 2"/>
          <p:cNvSpPr>
            <a:spLocks noGrp="1"/>
          </p:cNvSpPr>
          <p:nvPr>
            <p:ph idx="1"/>
          </p:nvPr>
        </p:nvSpPr>
        <p:spPr>
          <a:xfrm>
            <a:off x="381000" y="838200"/>
            <a:ext cx="8458200" cy="1752600"/>
          </a:xfrm>
        </p:spPr>
        <p:txBody>
          <a:bodyPr/>
          <a:lstStyle/>
          <a:p>
            <a:r>
              <a:rPr lang="en-US" dirty="0" smtClean="0"/>
              <a:t>Stress and strength are statistical in nature</a:t>
            </a:r>
          </a:p>
          <a:p>
            <a:r>
              <a:rPr lang="en-US" dirty="0" smtClean="0"/>
              <a:t>Plots of </a:t>
            </a:r>
            <a:r>
              <a:rPr lang="en-US" i="1" dirty="0" smtClean="0"/>
              <a:t>probability density functions</a:t>
            </a:r>
            <a:r>
              <a:rPr lang="en-US" dirty="0" smtClean="0"/>
              <a:t> shows distributions</a:t>
            </a:r>
          </a:p>
          <a:p>
            <a:r>
              <a:rPr lang="en-US" dirty="0" smtClean="0"/>
              <a:t>Overlap is called </a:t>
            </a:r>
            <a:r>
              <a:rPr lang="en-US" i="1" dirty="0" smtClean="0"/>
              <a:t>interference</a:t>
            </a:r>
            <a:r>
              <a:rPr lang="en-US" dirty="0" smtClean="0"/>
              <a:t> of </a:t>
            </a:r>
            <a:r>
              <a:rPr lang="en-US" i="1" dirty="0" smtClean="0">
                <a:latin typeface="Symbol" pitchFamily="18" charset="2"/>
              </a:rPr>
              <a:t>s</a:t>
            </a:r>
            <a:r>
              <a:rPr lang="en-US" dirty="0" smtClean="0"/>
              <a:t> and </a:t>
            </a:r>
            <a:r>
              <a:rPr lang="en-US" i="1" dirty="0" smtClean="0"/>
              <a:t>S</a:t>
            </a:r>
            <a:r>
              <a:rPr lang="en-US" dirty="0" smtClean="0"/>
              <a:t>, and indicates parts expected to fail</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3462234" y="5833699"/>
            <a:ext cx="1981200" cy="461665"/>
          </a:xfrm>
          <a:prstGeom prst="rect">
            <a:avLst/>
          </a:prstGeom>
          <a:noFill/>
        </p:spPr>
        <p:txBody>
          <a:bodyPr wrap="square" rtlCol="0">
            <a:spAutoFit/>
          </a:bodyPr>
          <a:lstStyle/>
          <a:p>
            <a:r>
              <a:rPr lang="en-US" sz="2400" dirty="0" smtClean="0"/>
              <a:t>Fig. </a:t>
            </a:r>
            <a:r>
              <a:rPr lang="en-US" sz="2400" dirty="0"/>
              <a:t>1–7 </a:t>
            </a:r>
            <a:r>
              <a:rPr lang="en-US" sz="2400" dirty="0" smtClean="0"/>
              <a:t>(</a:t>
            </a:r>
            <a:r>
              <a:rPr lang="en-US" sz="2400" i="1" dirty="0" smtClean="0"/>
              <a:t>a</a:t>
            </a:r>
            <a:r>
              <a:rPr lang="en-US" sz="2400" dirty="0" smtClean="0"/>
              <a:t>)</a:t>
            </a: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277" y="2724218"/>
            <a:ext cx="6615113" cy="308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9372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Density Functions</a:t>
            </a:r>
            <a:endParaRPr lang="en-US" dirty="0"/>
          </a:p>
        </p:txBody>
      </p:sp>
      <p:sp>
        <p:nvSpPr>
          <p:cNvPr id="3" name="Content Placeholder 2"/>
          <p:cNvSpPr>
            <a:spLocks noGrp="1"/>
          </p:cNvSpPr>
          <p:nvPr>
            <p:ph idx="1"/>
          </p:nvPr>
        </p:nvSpPr>
        <p:spPr>
          <a:xfrm>
            <a:off x="381000" y="838200"/>
            <a:ext cx="8458200" cy="3200400"/>
          </a:xfrm>
        </p:spPr>
        <p:txBody>
          <a:bodyPr>
            <a:normAutofit/>
          </a:bodyPr>
          <a:lstStyle/>
          <a:p>
            <a:r>
              <a:rPr lang="en-US" dirty="0" smtClean="0"/>
              <a:t>Mean values of stress and strength are </a:t>
            </a:r>
          </a:p>
          <a:p>
            <a:r>
              <a:rPr lang="en-US" dirty="0" smtClean="0"/>
              <a:t>“Average” design factor is</a:t>
            </a:r>
          </a:p>
          <a:p>
            <a:endParaRPr lang="en-US" i="1" baseline="-25000" dirty="0" smtClean="0"/>
          </a:p>
          <a:p>
            <a:endParaRPr lang="en-US" i="1" baseline="-25000" dirty="0" smtClean="0"/>
          </a:p>
          <a:p>
            <a:r>
              <a:rPr lang="en-US" i="1" dirty="0" smtClean="0"/>
              <a:t>Margin of safety</a:t>
            </a:r>
            <a:r>
              <a:rPr lang="en-US" dirty="0" smtClean="0"/>
              <a:t> for any value of stress </a:t>
            </a:r>
            <a:r>
              <a:rPr lang="en-US" i="1" dirty="0" smtClean="0">
                <a:latin typeface="Symbol" pitchFamily="18" charset="2"/>
              </a:rPr>
              <a:t>s</a:t>
            </a:r>
            <a:r>
              <a:rPr lang="en-US" dirty="0" smtClean="0"/>
              <a:t> and strength </a:t>
            </a:r>
            <a:r>
              <a:rPr lang="en-US" i="1" dirty="0" smtClean="0"/>
              <a:t>S </a:t>
            </a:r>
            <a:r>
              <a:rPr lang="en-US" dirty="0" smtClean="0"/>
              <a:t>is</a:t>
            </a:r>
          </a:p>
          <a:p>
            <a:endParaRPr lang="en-US" dirty="0"/>
          </a:p>
          <a:p>
            <a:r>
              <a:rPr lang="en-US" dirty="0" smtClean="0"/>
              <a:t>The overlap area has negative margin of safety</a:t>
            </a:r>
          </a:p>
          <a:p>
            <a:endParaRPr lang="en-US" dirty="0"/>
          </a:p>
          <a:p>
            <a:endParaRPr lang="en-US" i="1" baseline="-25000" dirty="0" smtClean="0"/>
          </a:p>
          <a:p>
            <a:endParaRPr lang="en-US" i="1" baseline="-25000"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0" y="914400"/>
            <a:ext cx="24669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6519" y="1676400"/>
            <a:ext cx="5715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019" y="2971800"/>
            <a:ext cx="59055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3700815" y="6172200"/>
            <a:ext cx="1842735" cy="461665"/>
          </a:xfrm>
          <a:prstGeom prst="rect">
            <a:avLst/>
          </a:prstGeom>
          <a:noFill/>
        </p:spPr>
        <p:txBody>
          <a:bodyPr wrap="square" rtlCol="0">
            <a:spAutoFit/>
          </a:bodyPr>
          <a:lstStyle/>
          <a:p>
            <a:r>
              <a:rPr lang="en-US" sz="2400" dirty="0" smtClean="0"/>
              <a:t>Fig. </a:t>
            </a:r>
            <a:r>
              <a:rPr lang="en-US" sz="2400" dirty="0"/>
              <a:t>1–7(</a:t>
            </a:r>
            <a:r>
              <a:rPr lang="en-US" sz="2400" i="1" dirty="0" smtClean="0"/>
              <a:t>a</a:t>
            </a:r>
            <a:r>
              <a:rPr lang="en-US" sz="2400" dirty="0" smtClean="0"/>
              <a:t>)</a:t>
            </a:r>
          </a:p>
        </p:txBody>
      </p:sp>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657600"/>
            <a:ext cx="5181600" cy="241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4718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 of Safety</a:t>
            </a:r>
            <a:endParaRPr lang="en-US" dirty="0"/>
          </a:p>
        </p:txBody>
      </p:sp>
      <p:sp>
        <p:nvSpPr>
          <p:cNvPr id="3" name="Content Placeholder 2"/>
          <p:cNvSpPr>
            <a:spLocks noGrp="1"/>
          </p:cNvSpPr>
          <p:nvPr>
            <p:ph idx="1"/>
          </p:nvPr>
        </p:nvSpPr>
        <p:spPr>
          <a:xfrm>
            <a:off x="381000" y="838200"/>
            <a:ext cx="8458200" cy="1828800"/>
          </a:xfrm>
        </p:spPr>
        <p:txBody>
          <a:bodyPr/>
          <a:lstStyle/>
          <a:p>
            <a:r>
              <a:rPr lang="en-US" dirty="0" smtClean="0"/>
              <a:t>Distribution of margin of safety is dependent on distributions of stress and strength</a:t>
            </a:r>
          </a:p>
          <a:p>
            <a:r>
              <a:rPr lang="en-US" dirty="0" smtClean="0"/>
              <a:t>Reliability </a:t>
            </a:r>
            <a:r>
              <a:rPr lang="en-US" i="1" dirty="0" smtClean="0"/>
              <a:t>R</a:t>
            </a:r>
            <a:r>
              <a:rPr lang="en-US" dirty="0" smtClean="0"/>
              <a:t> is area under the margin of safety curve for </a:t>
            </a:r>
            <a:r>
              <a:rPr lang="en-US" i="1" dirty="0" smtClean="0"/>
              <a:t>m &gt; </a:t>
            </a:r>
            <a:r>
              <a:rPr lang="en-US" dirty="0" smtClean="0"/>
              <a:t>0</a:t>
            </a:r>
          </a:p>
          <a:p>
            <a:r>
              <a:rPr lang="en-US" dirty="0" smtClean="0"/>
              <a:t>Interference is the area </a:t>
            </a:r>
            <a:r>
              <a:rPr lang="en-US" dirty="0"/>
              <a:t>1–</a:t>
            </a:r>
            <a:r>
              <a:rPr lang="en-US" i="1" dirty="0" smtClean="0"/>
              <a:t>R</a:t>
            </a:r>
            <a:r>
              <a:rPr lang="en-US" dirty="0" smtClean="0"/>
              <a:t> where parts are expected to fail</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
        <p:nvSpPr>
          <p:cNvPr id="9" name="TextBox 8"/>
          <p:cNvSpPr txBox="1"/>
          <p:nvPr/>
        </p:nvSpPr>
        <p:spPr>
          <a:xfrm>
            <a:off x="3810000" y="6172199"/>
            <a:ext cx="1981200" cy="461665"/>
          </a:xfrm>
          <a:prstGeom prst="rect">
            <a:avLst/>
          </a:prstGeom>
          <a:noFill/>
        </p:spPr>
        <p:txBody>
          <a:bodyPr wrap="square" rtlCol="0">
            <a:spAutoFit/>
          </a:bodyPr>
          <a:lstStyle/>
          <a:p>
            <a:r>
              <a:rPr lang="en-US" sz="2400" dirty="0" smtClean="0"/>
              <a:t>Fig. </a:t>
            </a:r>
            <a:r>
              <a:rPr lang="en-US" sz="2400" dirty="0"/>
              <a:t>1–7 </a:t>
            </a:r>
            <a:r>
              <a:rPr lang="en-US" sz="2400" dirty="0" smtClean="0"/>
              <a:t>(</a:t>
            </a:r>
            <a:r>
              <a:rPr lang="en-US" sz="2400" i="1" dirty="0" smtClean="0"/>
              <a:t>b</a:t>
            </a:r>
            <a:r>
              <a:rPr lang="en-US" sz="2400" dirty="0" smtClean="0"/>
              <a:t>)</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43200"/>
            <a:ext cx="6967538" cy="3300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065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Normal-Normal Case</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Common for stress and strength to have </a:t>
            </a:r>
            <a:r>
              <a:rPr lang="en-US" i="1" dirty="0" smtClean="0"/>
              <a:t>normal</a:t>
            </a:r>
            <a:r>
              <a:rPr lang="en-US" dirty="0" smtClean="0"/>
              <a:t> distributions</a:t>
            </a:r>
          </a:p>
          <a:p>
            <a:r>
              <a:rPr lang="en-US" dirty="0" smtClean="0"/>
              <a:t>Margin of safety is </a:t>
            </a:r>
            <a:r>
              <a:rPr lang="en-US" i="1" dirty="0" smtClean="0"/>
              <a:t>m</a:t>
            </a:r>
            <a:r>
              <a:rPr lang="en-US" dirty="0" smtClean="0"/>
              <a:t> = </a:t>
            </a:r>
            <a:r>
              <a:rPr lang="en-US" i="1" dirty="0" smtClean="0"/>
              <a:t>S</a:t>
            </a:r>
            <a:r>
              <a:rPr lang="en-US" dirty="0"/>
              <a:t> </a:t>
            </a:r>
            <a:r>
              <a:rPr lang="en-US" dirty="0" smtClean="0"/>
              <a:t>–</a:t>
            </a:r>
            <a:r>
              <a:rPr lang="en-US" dirty="0"/>
              <a:t> </a:t>
            </a:r>
            <a:r>
              <a:rPr lang="en-US" i="1" dirty="0" smtClean="0">
                <a:latin typeface="Symbol" panose="05050102010706020507" pitchFamily="18" charset="2"/>
              </a:rPr>
              <a:t>s</a:t>
            </a:r>
            <a:r>
              <a:rPr lang="en-US" dirty="0" smtClean="0"/>
              <a:t>, and will be normally distributed</a:t>
            </a:r>
          </a:p>
          <a:p>
            <a:r>
              <a:rPr lang="en-US" dirty="0" smtClean="0"/>
              <a:t>Reliability is probability </a:t>
            </a:r>
            <a:r>
              <a:rPr lang="en-US" i="1" dirty="0" smtClean="0"/>
              <a:t>p</a:t>
            </a:r>
            <a:r>
              <a:rPr lang="en-US" dirty="0" smtClean="0"/>
              <a:t> that </a:t>
            </a:r>
            <a:r>
              <a:rPr lang="en-US" i="1" dirty="0" smtClean="0"/>
              <a:t>m</a:t>
            </a:r>
            <a:r>
              <a:rPr lang="en-US" dirty="0" smtClean="0"/>
              <a:t> &gt; 0.  That is,</a:t>
            </a:r>
          </a:p>
          <a:p>
            <a:endParaRPr lang="en-US" dirty="0" smtClean="0"/>
          </a:p>
          <a:p>
            <a:r>
              <a:rPr lang="en-US" dirty="0" smtClean="0"/>
              <a:t>To find probability that </a:t>
            </a:r>
            <a:r>
              <a:rPr lang="en-US" i="1" dirty="0" smtClean="0"/>
              <a:t>m</a:t>
            </a:r>
            <a:r>
              <a:rPr lang="en-US" dirty="0" smtClean="0"/>
              <a:t> &gt; 0, form the transformation variable of </a:t>
            </a:r>
            <a:r>
              <a:rPr lang="en-US" i="1" dirty="0" smtClean="0"/>
              <a:t>m </a:t>
            </a:r>
            <a:r>
              <a:rPr lang="en-US" dirty="0" smtClean="0"/>
              <a:t>and substitute </a:t>
            </a:r>
            <a:r>
              <a:rPr lang="en-US" i="1" dirty="0" smtClean="0"/>
              <a:t>m=</a:t>
            </a:r>
            <a:r>
              <a:rPr lang="en-US" dirty="0" smtClean="0"/>
              <a:t>0</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10" name="Object 9"/>
          <p:cNvGraphicFramePr>
            <a:graphicFrameLocks noChangeAspect="1"/>
          </p:cNvGraphicFramePr>
          <p:nvPr/>
        </p:nvGraphicFramePr>
        <p:xfrm>
          <a:off x="4832350" y="2752725"/>
          <a:ext cx="114300" cy="177800"/>
        </p:xfrm>
        <a:graphic>
          <a:graphicData uri="http://schemas.openxmlformats.org/presentationml/2006/ole">
            <mc:AlternateContent xmlns:mc="http://schemas.openxmlformats.org/markup-compatibility/2006">
              <mc:Choice xmlns:v="urn:schemas-microsoft-com:vml" Requires="v">
                <p:oleObj spid="_x0000_s29717" name="Equation" r:id="rId3" imgW="114120" imgH="177480" progId="Equation.DSMT4">
                  <p:embed/>
                </p:oleObj>
              </mc:Choice>
              <mc:Fallback>
                <p:oleObj name="Equation" r:id="rId3" imgW="11412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27527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96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209800"/>
            <a:ext cx="79057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 y="3505200"/>
            <a:ext cx="83058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157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Normal-Normal Case</a:t>
            </a:r>
            <a:endParaRPr lang="en-US" dirty="0"/>
          </a:p>
        </p:txBody>
      </p:sp>
      <p:sp>
        <p:nvSpPr>
          <p:cNvPr id="3" name="Content Placeholder 2"/>
          <p:cNvSpPr>
            <a:spLocks noGrp="1"/>
          </p:cNvSpPr>
          <p:nvPr>
            <p:ph idx="1"/>
          </p:nvPr>
        </p:nvSpPr>
        <p:spPr>
          <a:xfrm>
            <a:off x="381000" y="838200"/>
            <a:ext cx="8534400" cy="5715000"/>
          </a:xfrm>
        </p:spPr>
        <p:txBody>
          <a:bodyPr>
            <a:normAutofit/>
          </a:bodyPr>
          <a:lstStyle/>
          <a:p>
            <a:r>
              <a:rPr lang="en-US" dirty="0" smtClean="0"/>
              <a:t>Comparing Fig</a:t>
            </a:r>
            <a:r>
              <a:rPr lang="en-US" dirty="0"/>
              <a:t>. </a:t>
            </a:r>
            <a:r>
              <a:rPr lang="en-US" dirty="0" smtClean="0"/>
              <a:t>1</a:t>
            </a:r>
            <a:r>
              <a:rPr lang="en-US" dirty="0"/>
              <a:t>–</a:t>
            </a:r>
            <a:r>
              <a:rPr lang="en-US" dirty="0" smtClean="0"/>
              <a:t>7</a:t>
            </a:r>
            <a:r>
              <a:rPr lang="en-US" i="1" dirty="0" smtClean="0"/>
              <a:t>b</a:t>
            </a:r>
            <a:r>
              <a:rPr lang="en-US" dirty="0" smtClean="0"/>
              <a:t> with </a:t>
            </a:r>
            <a:r>
              <a:rPr lang="en-US" dirty="0"/>
              <a:t>Table </a:t>
            </a:r>
            <a:r>
              <a:rPr lang="en-US" dirty="0" smtClean="0"/>
              <a:t>A</a:t>
            </a:r>
            <a:r>
              <a:rPr lang="en-US" dirty="0"/>
              <a:t>–</a:t>
            </a:r>
            <a:r>
              <a:rPr lang="en-US" dirty="0" smtClean="0"/>
              <a:t>10, we see that </a:t>
            </a:r>
          </a:p>
          <a:p>
            <a:endParaRPr lang="en-US" dirty="0" smtClean="0"/>
          </a:p>
          <a:p>
            <a:endParaRPr lang="en-US" dirty="0" smtClean="0"/>
          </a:p>
          <a:p>
            <a:r>
              <a:rPr lang="en-US" dirty="0" smtClean="0"/>
              <a:t>To relate to the design factor,                     , divide each term on the right side of Eq. (1</a:t>
            </a:r>
            <a:r>
              <a:rPr lang="en-US" dirty="0"/>
              <a:t>–</a:t>
            </a:r>
            <a:r>
              <a:rPr lang="en-US" dirty="0" smtClean="0"/>
              <a:t>10) by </a:t>
            </a:r>
            <a:r>
              <a:rPr lang="en-US" i="1" dirty="0" err="1" smtClean="0">
                <a:latin typeface="Symbol" panose="05050102010706020507" pitchFamily="18" charset="2"/>
              </a:rPr>
              <a:t>m</a:t>
            </a:r>
            <a:r>
              <a:rPr lang="en-US" i="1" baseline="-25000" dirty="0" err="1" smtClean="0">
                <a:latin typeface="Symbol" panose="05050102010706020507" pitchFamily="18" charset="2"/>
              </a:rPr>
              <a:t>s</a:t>
            </a:r>
            <a:r>
              <a:rPr lang="en-US" dirty="0" smtClean="0"/>
              <a:t> and rearrange:</a:t>
            </a:r>
          </a:p>
          <a:p>
            <a:pPr marL="82296" indent="0">
              <a:buNone/>
            </a:pPr>
            <a:r>
              <a:rPr lang="en-US" dirty="0"/>
              <a:t>	</a:t>
            </a:r>
            <a:r>
              <a:rPr lang="en-US" dirty="0" smtClean="0"/>
              <a:t> </a:t>
            </a:r>
          </a:p>
          <a:p>
            <a:endParaRPr lang="en-US" dirty="0" smtClean="0"/>
          </a:p>
          <a:p>
            <a:endParaRPr lang="en-US" dirty="0"/>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71600"/>
            <a:ext cx="70104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224087"/>
            <a:ext cx="152400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3200400"/>
            <a:ext cx="80200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3235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Normal-Normal Case</a:t>
            </a:r>
            <a:endParaRPr lang="en-US" dirty="0"/>
          </a:p>
        </p:txBody>
      </p:sp>
      <p:sp>
        <p:nvSpPr>
          <p:cNvPr id="3" name="Content Placeholder 2"/>
          <p:cNvSpPr>
            <a:spLocks noGrp="1"/>
          </p:cNvSpPr>
          <p:nvPr>
            <p:ph idx="1"/>
          </p:nvPr>
        </p:nvSpPr>
        <p:spPr>
          <a:xfrm>
            <a:off x="381000" y="838200"/>
            <a:ext cx="8534400" cy="5715000"/>
          </a:xfrm>
        </p:spPr>
        <p:txBody>
          <a:bodyPr>
            <a:normAutofit/>
          </a:bodyPr>
          <a:lstStyle/>
          <a:p>
            <a:r>
              <a:rPr lang="en-US" dirty="0" smtClean="0"/>
              <a:t>Define </a:t>
            </a:r>
            <a:r>
              <a:rPr lang="en-US" i="1" dirty="0" smtClean="0"/>
              <a:t>coefficients of variance</a:t>
            </a:r>
            <a:r>
              <a:rPr lang="en-US" dirty="0" smtClean="0"/>
              <a:t> for strength and stress</a:t>
            </a:r>
          </a:p>
          <a:p>
            <a:endParaRPr lang="en-US" dirty="0"/>
          </a:p>
          <a:p>
            <a:endParaRPr lang="en-US" dirty="0" smtClean="0"/>
          </a:p>
          <a:p>
            <a:r>
              <a:rPr lang="en-US" dirty="0" smtClean="0"/>
              <a:t>Rewrite Eq. (</a:t>
            </a:r>
            <a:r>
              <a:rPr lang="en-US" i="1" dirty="0" smtClean="0"/>
              <a:t>e</a:t>
            </a:r>
            <a:r>
              <a:rPr lang="en-US" dirty="0" smtClean="0"/>
              <a:t>),</a:t>
            </a:r>
          </a:p>
          <a:p>
            <a:endParaRPr lang="en-US" dirty="0"/>
          </a:p>
          <a:p>
            <a:endParaRPr lang="en-US" dirty="0" smtClean="0"/>
          </a:p>
          <a:p>
            <a:endParaRPr lang="en-US" dirty="0"/>
          </a:p>
          <a:p>
            <a:r>
              <a:rPr lang="en-US" dirty="0" smtClean="0"/>
              <a:t>Squaring and solving for the design factor,</a:t>
            </a:r>
          </a:p>
          <a:p>
            <a:endParaRPr lang="en-US" dirty="0"/>
          </a:p>
          <a:p>
            <a:endParaRPr lang="en-US" dirty="0" smtClean="0"/>
          </a:p>
          <a:p>
            <a:endParaRPr lang="en-US" dirty="0"/>
          </a:p>
          <a:p>
            <a:r>
              <a:rPr lang="en-US" dirty="0" smtClean="0"/>
              <a:t>The plus sign is for </a:t>
            </a:r>
            <a:r>
              <a:rPr lang="en-US" i="1" dirty="0" smtClean="0"/>
              <a:t>R</a:t>
            </a:r>
            <a:r>
              <a:rPr lang="en-US" dirty="0" smtClean="0"/>
              <a:t> &gt; 0.5, and the minus sign for </a:t>
            </a:r>
            <a:r>
              <a:rPr lang="en-US" i="1" dirty="0" smtClean="0"/>
              <a:t>R</a:t>
            </a:r>
            <a:r>
              <a:rPr lang="en-US" dirty="0" smtClean="0"/>
              <a:t> ≤ 0.5</a:t>
            </a:r>
          </a:p>
          <a:p>
            <a:endParaRPr lang="en-US" dirty="0" smtClean="0"/>
          </a:p>
          <a:p>
            <a:endParaRPr lang="en-US" dirty="0" smtClean="0"/>
          </a:p>
          <a:p>
            <a:pPr marL="82296" indent="0">
              <a:buNone/>
            </a:pPr>
            <a:endParaRPr lang="en-US" dirty="0" smtClean="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10" name="Object 9"/>
          <p:cNvGraphicFramePr>
            <a:graphicFrameLocks noChangeAspect="1"/>
          </p:cNvGraphicFramePr>
          <p:nvPr/>
        </p:nvGraphicFramePr>
        <p:xfrm>
          <a:off x="4832350" y="2752725"/>
          <a:ext cx="114300" cy="177800"/>
        </p:xfrm>
        <a:graphic>
          <a:graphicData uri="http://schemas.openxmlformats.org/presentationml/2006/ole">
            <mc:AlternateContent xmlns:mc="http://schemas.openxmlformats.org/markup-compatibility/2006">
              <mc:Choice xmlns:v="urn:schemas-microsoft-com:vml" Requires="v">
                <p:oleObj spid="_x0000_s31763" name="Equation" r:id="rId3" imgW="114120" imgH="177480" progId="Equation.DSMT4">
                  <p:embed/>
                </p:oleObj>
              </mc:Choice>
              <mc:Fallback>
                <p:oleObj name="Equation" r:id="rId3" imgW="11412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27527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285" name="Picture 5"/>
          <p:cNvPicPr>
            <a:picLocks noChangeAspect="1" noChangeArrowheads="1"/>
          </p:cNvPicPr>
          <p:nvPr/>
        </p:nvPicPr>
        <p:blipFill>
          <a:blip r:embed="rId5" cstate="print"/>
          <a:srcRect/>
          <a:stretch>
            <a:fillRect/>
          </a:stretch>
        </p:blipFill>
        <p:spPr bwMode="auto">
          <a:xfrm>
            <a:off x="2667000" y="1371600"/>
            <a:ext cx="4495800" cy="470764"/>
          </a:xfrm>
          <a:prstGeom prst="rect">
            <a:avLst/>
          </a:prstGeom>
          <a:noFill/>
          <a:ln w="9525">
            <a:noFill/>
            <a:miter lim="800000"/>
            <a:headEnd/>
            <a:tailEnd/>
          </a:ln>
        </p:spPr>
      </p:pic>
      <p:pic>
        <p:nvPicPr>
          <p:cNvPr id="317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590800"/>
            <a:ext cx="671512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343400"/>
            <a:ext cx="76104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545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Relating Design Factor to Reliability</a:t>
            </a:r>
          </a:p>
        </p:txBody>
      </p:sp>
      <p:sp>
        <p:nvSpPr>
          <p:cNvPr id="3" name="Content Placeholder 2"/>
          <p:cNvSpPr>
            <a:spLocks noGrp="1"/>
          </p:cNvSpPr>
          <p:nvPr>
            <p:ph idx="1"/>
          </p:nvPr>
        </p:nvSpPr>
        <p:spPr>
          <a:xfrm>
            <a:off x="381000" y="838200"/>
            <a:ext cx="8534400" cy="5715000"/>
          </a:xfrm>
        </p:spPr>
        <p:txBody>
          <a:bodyPr>
            <a:normAutofit/>
          </a:bodyPr>
          <a:lstStyle/>
          <a:p>
            <a:r>
              <a:rPr lang="en-US" dirty="0" smtClean="0"/>
              <a:t>In summary, Eq. </a:t>
            </a:r>
            <a:r>
              <a:rPr lang="en-US" dirty="0"/>
              <a:t>(</a:t>
            </a:r>
            <a:r>
              <a:rPr lang="en-US" dirty="0" smtClean="0"/>
              <a:t>1</a:t>
            </a:r>
            <a:r>
              <a:rPr lang="en-US" dirty="0"/>
              <a:t>–</a:t>
            </a:r>
            <a:r>
              <a:rPr lang="en-US" dirty="0" smtClean="0"/>
              <a:t>12) relates the design factor to the reliability goal (through the transform </a:t>
            </a:r>
            <a:r>
              <a:rPr lang="en-US" dirty="0" err="1" smtClean="0"/>
              <a:t>variate</a:t>
            </a:r>
            <a:r>
              <a:rPr lang="en-US" dirty="0" smtClean="0"/>
              <a:t>) and the coefficients of variation of strength and stress.</a:t>
            </a:r>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graphicFrame>
        <p:nvGraphicFramePr>
          <p:cNvPr id="10" name="Object 9"/>
          <p:cNvGraphicFramePr>
            <a:graphicFrameLocks noChangeAspect="1"/>
          </p:cNvGraphicFramePr>
          <p:nvPr/>
        </p:nvGraphicFramePr>
        <p:xfrm>
          <a:off x="4832350" y="2752725"/>
          <a:ext cx="114300" cy="177800"/>
        </p:xfrm>
        <a:graphic>
          <a:graphicData uri="http://schemas.openxmlformats.org/presentationml/2006/ole">
            <mc:AlternateContent xmlns:mc="http://schemas.openxmlformats.org/markup-compatibility/2006">
              <mc:Choice xmlns:v="urn:schemas-microsoft-com:vml" Requires="v">
                <p:oleObj spid="_x0000_s32787" name="Equation" r:id="rId3" imgW="114120" imgH="177480" progId="Equation.DSMT4">
                  <p:embed/>
                </p:oleObj>
              </mc:Choice>
              <mc:Fallback>
                <p:oleObj name="Equation" r:id="rId3" imgW="11412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2350" y="27527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285" name="Picture 5"/>
          <p:cNvPicPr>
            <a:picLocks noChangeAspect="1" noChangeArrowheads="1"/>
          </p:cNvPicPr>
          <p:nvPr/>
        </p:nvPicPr>
        <p:blipFill>
          <a:blip r:embed="rId5" cstate="print"/>
          <a:srcRect/>
          <a:stretch>
            <a:fillRect/>
          </a:stretch>
        </p:blipFill>
        <p:spPr bwMode="auto">
          <a:xfrm>
            <a:off x="1066800" y="3886200"/>
            <a:ext cx="4495800" cy="470764"/>
          </a:xfrm>
          <a:prstGeom prst="rect">
            <a:avLst/>
          </a:prstGeom>
          <a:noFill/>
          <a:ln w="9525">
            <a:noFill/>
            <a:miter lim="800000"/>
            <a:headEnd/>
            <a:tailEnd/>
          </a:ln>
        </p:spPr>
      </p:pic>
      <p:pic>
        <p:nvPicPr>
          <p:cNvPr id="327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743200"/>
            <a:ext cx="760095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7256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8524875"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1–6</a:t>
            </a:r>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7820025" y="6153090"/>
            <a:ext cx="112395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
        <p:nvSpPr>
          <p:cNvPr id="7" name="TextBox 6"/>
          <p:cNvSpPr txBox="1"/>
          <p:nvPr/>
        </p:nvSpPr>
        <p:spPr>
          <a:xfrm>
            <a:off x="494980" y="259080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Tree>
    <p:extLst>
      <p:ext uri="{BB962C8B-B14F-4D97-AF65-F5344CB8AC3E}">
        <p14:creationId xmlns:p14="http://schemas.microsoft.com/office/powerpoint/2010/main" val="18852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sp>
        <p:nvSpPr>
          <p:cNvPr id="4" name="Footer Placeholder 3"/>
          <p:cNvSpPr>
            <a:spLocks noGrp="1"/>
          </p:cNvSpPr>
          <p:nvPr>
            <p:ph type="ftr" sz="quarter" idx="11"/>
          </p:nvPr>
        </p:nvSpPr>
        <p:spPr/>
        <p:txBody>
          <a:bodyPr/>
          <a:lstStyle/>
          <a:p>
            <a:r>
              <a:rPr lang="en-US" dirty="0" err="1" smtClean="0"/>
              <a:t>Shigley’s</a:t>
            </a:r>
            <a:r>
              <a:rPr lang="en-US" smtClean="0"/>
              <a:t> Mechanical Engineering Design</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8227222"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914400"/>
            <a:ext cx="701992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1–6 (continued)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6" name="TextBox 5"/>
          <p:cNvSpPr txBox="1"/>
          <p:nvPr/>
        </p:nvSpPr>
        <p:spPr>
          <a:xfrm>
            <a:off x="7772400" y="2766252"/>
            <a:ext cx="1123950" cy="400110"/>
          </a:xfrm>
          <a:prstGeom prst="rect">
            <a:avLst/>
          </a:prstGeom>
          <a:noFill/>
        </p:spPr>
        <p:txBody>
          <a:bodyPr wrap="square" rtlCol="0">
            <a:spAutoFit/>
          </a:bodyPr>
          <a:lstStyle/>
          <a:p>
            <a:r>
              <a:rPr lang="en-US" sz="2000" b="1" dirty="0" smtClean="0">
                <a:solidFill>
                  <a:schemeClr val="accent6">
                    <a:lumMod val="75000"/>
                  </a:schemeClr>
                </a:solidFill>
              </a:rPr>
              <a:t>Answer</a:t>
            </a:r>
            <a:endParaRPr lang="en-US" sz="2000" b="1" dirty="0">
              <a:solidFill>
                <a:schemeClr val="accent6">
                  <a:lumMod val="75000"/>
                </a:schemeClr>
              </a:solidFill>
            </a:endParaRPr>
          </a:p>
        </p:txBody>
      </p:sp>
    </p:spTree>
    <p:extLst>
      <p:ext uri="{BB962C8B-B14F-4D97-AF65-F5344CB8AC3E}">
        <p14:creationId xmlns:p14="http://schemas.microsoft.com/office/powerpoint/2010/main" val="93687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and Tolerances</a:t>
            </a:r>
            <a:endParaRPr lang="en-US" dirty="0"/>
          </a:p>
        </p:txBody>
      </p:sp>
      <p:sp>
        <p:nvSpPr>
          <p:cNvPr id="3" name="Content Placeholder 2"/>
          <p:cNvSpPr>
            <a:spLocks noGrp="1"/>
          </p:cNvSpPr>
          <p:nvPr>
            <p:ph idx="1"/>
          </p:nvPr>
        </p:nvSpPr>
        <p:spPr>
          <a:xfrm>
            <a:off x="381000" y="838200"/>
            <a:ext cx="8458200" cy="5410200"/>
          </a:xfrm>
        </p:spPr>
        <p:txBody>
          <a:bodyPr/>
          <a:lstStyle/>
          <a:p>
            <a:r>
              <a:rPr lang="en-US" i="1" dirty="0" smtClean="0"/>
              <a:t>Nominal size</a:t>
            </a:r>
            <a:r>
              <a:rPr lang="en-US" dirty="0" smtClean="0"/>
              <a:t> – The size we use in speaking of an element.</a:t>
            </a:r>
          </a:p>
          <a:p>
            <a:pPr lvl="1"/>
            <a:r>
              <a:rPr lang="en-US" dirty="0" smtClean="0"/>
              <a:t>Is not required to match the actual dimension</a:t>
            </a:r>
          </a:p>
          <a:p>
            <a:r>
              <a:rPr lang="en-US" i="1" dirty="0" smtClean="0"/>
              <a:t>Limits</a:t>
            </a:r>
            <a:r>
              <a:rPr lang="en-US" dirty="0" smtClean="0"/>
              <a:t> – The stated maximum and minimum dimensions</a:t>
            </a:r>
          </a:p>
          <a:p>
            <a:r>
              <a:rPr lang="en-US" i="1" dirty="0" smtClean="0"/>
              <a:t>Tolerance</a:t>
            </a:r>
            <a:r>
              <a:rPr lang="en-US" dirty="0" smtClean="0"/>
              <a:t> – The difference between the two limits</a:t>
            </a:r>
          </a:p>
          <a:p>
            <a:r>
              <a:rPr lang="en-US" i="1" dirty="0" smtClean="0"/>
              <a:t>Bilateral tolerance</a:t>
            </a:r>
            <a:r>
              <a:rPr lang="en-US" dirty="0" smtClean="0"/>
              <a:t> – The variation in both directions from the basic dimension, e.g. 1.005 ± 0.002 in.</a:t>
            </a:r>
          </a:p>
          <a:p>
            <a:r>
              <a:rPr lang="en-US" i="1" dirty="0" smtClean="0"/>
              <a:t>Unilateral tolerance</a:t>
            </a:r>
            <a:r>
              <a:rPr lang="en-US" dirty="0" smtClean="0"/>
              <a:t> – The basic dimension is taken as one of the limits, and variation is permitted in only one direction, e.g.</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10243" name="Picture 3"/>
          <p:cNvPicPr>
            <a:picLocks noChangeAspect="1" noChangeArrowheads="1"/>
          </p:cNvPicPr>
          <p:nvPr/>
        </p:nvPicPr>
        <p:blipFill>
          <a:blip r:embed="rId2" cstate="print"/>
          <a:srcRect/>
          <a:stretch>
            <a:fillRect/>
          </a:stretch>
        </p:blipFill>
        <p:spPr bwMode="auto">
          <a:xfrm>
            <a:off x="3352800" y="4267200"/>
            <a:ext cx="2057400" cy="569563"/>
          </a:xfrm>
          <a:prstGeom prst="rect">
            <a:avLst/>
          </a:prstGeom>
          <a:noFill/>
          <a:ln w="9525">
            <a:noFill/>
            <a:miter lim="800000"/>
            <a:headEnd/>
            <a:tailEnd/>
          </a:ln>
        </p:spPr>
      </p:pic>
      <p:pic>
        <p:nvPicPr>
          <p:cNvPr id="10244" name="Picture 4"/>
          <p:cNvPicPr>
            <a:picLocks noChangeAspect="1" noChangeArrowheads="1"/>
          </p:cNvPicPr>
          <p:nvPr/>
        </p:nvPicPr>
        <p:blipFill>
          <a:blip r:embed="rId3" cstate="print"/>
          <a:srcRect/>
          <a:stretch>
            <a:fillRect/>
          </a:stretch>
        </p:blipFill>
        <p:spPr bwMode="auto">
          <a:xfrm>
            <a:off x="3352800" y="4267200"/>
            <a:ext cx="2081212" cy="585972"/>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and Tolerances</a:t>
            </a:r>
            <a:endParaRPr lang="en-US" dirty="0"/>
          </a:p>
        </p:txBody>
      </p:sp>
      <p:sp>
        <p:nvSpPr>
          <p:cNvPr id="3" name="Content Placeholder 2"/>
          <p:cNvSpPr>
            <a:spLocks noGrp="1"/>
          </p:cNvSpPr>
          <p:nvPr>
            <p:ph idx="1"/>
          </p:nvPr>
        </p:nvSpPr>
        <p:spPr>
          <a:xfrm>
            <a:off x="381000" y="838200"/>
            <a:ext cx="8458200" cy="5562600"/>
          </a:xfrm>
        </p:spPr>
        <p:txBody>
          <a:bodyPr>
            <a:normAutofit fontScale="92500"/>
          </a:bodyPr>
          <a:lstStyle/>
          <a:p>
            <a:r>
              <a:rPr lang="en-US" i="1" dirty="0" smtClean="0"/>
              <a:t>Clearance</a:t>
            </a:r>
            <a:r>
              <a:rPr lang="en-US" dirty="0" smtClean="0"/>
              <a:t> – Refers to the difference in sizes of two mating cylindrical parts such as a bolt and a hole.</a:t>
            </a:r>
          </a:p>
          <a:p>
            <a:pPr lvl="1"/>
            <a:r>
              <a:rPr lang="en-US" dirty="0" smtClean="0"/>
              <a:t>Assumes the internal member is smaller than the external member</a:t>
            </a:r>
          </a:p>
          <a:p>
            <a:pPr lvl="1"/>
            <a:r>
              <a:rPr lang="en-US" i="1" dirty="0" err="1" smtClean="0"/>
              <a:t>Diametral</a:t>
            </a:r>
            <a:r>
              <a:rPr lang="en-US" i="1" dirty="0" smtClean="0"/>
              <a:t> clearance</a:t>
            </a:r>
            <a:r>
              <a:rPr lang="en-US" dirty="0" smtClean="0"/>
              <a:t> – difference in the two diameters</a:t>
            </a:r>
          </a:p>
          <a:p>
            <a:pPr lvl="1"/>
            <a:r>
              <a:rPr lang="en-US" i="1" dirty="0" smtClean="0"/>
              <a:t>Radial clearance</a:t>
            </a:r>
            <a:r>
              <a:rPr lang="en-US" dirty="0" smtClean="0"/>
              <a:t> – difference in the two radii</a:t>
            </a:r>
          </a:p>
          <a:p>
            <a:r>
              <a:rPr lang="en-US" i="1" dirty="0" smtClean="0"/>
              <a:t>Interference – </a:t>
            </a:r>
            <a:r>
              <a:rPr lang="en-US" dirty="0" smtClean="0"/>
              <a:t>The opposite of clearance, when the internal member is larger than the external member</a:t>
            </a:r>
          </a:p>
          <a:p>
            <a:r>
              <a:rPr lang="en-US" i="1" dirty="0" smtClean="0"/>
              <a:t>Allowance </a:t>
            </a:r>
            <a:r>
              <a:rPr lang="en-US" dirty="0" smtClean="0"/>
              <a:t>– The minimum stated clearance or the maximum stated interference or mating parts</a:t>
            </a:r>
          </a:p>
          <a:p>
            <a:r>
              <a:rPr lang="en-US" i="1" dirty="0" smtClean="0"/>
              <a:t>Fit</a:t>
            </a:r>
            <a:r>
              <a:rPr lang="en-US" dirty="0" smtClean="0"/>
              <a:t> – The amount of clearance or interference between mating parts</a:t>
            </a:r>
          </a:p>
          <a:p>
            <a:r>
              <a:rPr lang="en-US" i="1" dirty="0" smtClean="0"/>
              <a:t>GD&amp;T – </a:t>
            </a:r>
            <a:r>
              <a:rPr lang="en-US" dirty="0" smtClean="0"/>
              <a:t>Geometric Dimensioning and </a:t>
            </a:r>
            <a:r>
              <a:rPr lang="en-US" dirty="0" err="1" smtClean="0"/>
              <a:t>Tolerancing</a:t>
            </a:r>
            <a:r>
              <a:rPr lang="en-US" dirty="0" smtClean="0"/>
              <a:t>, a comprehensive system of symbols, rules, and definitions for defining the theoretically perfect geometry, along with the allowable variation.</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Tolerances</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The designer is responsible for specifying tolerances for every dimension.</a:t>
            </a:r>
          </a:p>
          <a:p>
            <a:r>
              <a:rPr lang="en-US" dirty="0" smtClean="0"/>
              <a:t>Consideration is given to functionality, fit, assembly, manufacturing process ability, quality control, and cost.</a:t>
            </a:r>
          </a:p>
          <a:p>
            <a:r>
              <a:rPr lang="en-US" dirty="0" smtClean="0"/>
              <a:t>Excessive precision is a poor design choice, in that it limits manufacturing options and drives up the cost.</a:t>
            </a:r>
          </a:p>
          <a:p>
            <a:r>
              <a:rPr lang="en-US" dirty="0" smtClean="0"/>
              <a:t>Less expensive manufacturing options </a:t>
            </a:r>
            <a:r>
              <a:rPr lang="en-US" i="1" dirty="0" smtClean="0"/>
              <a:t>should</a:t>
            </a:r>
            <a:r>
              <a:rPr lang="en-US" dirty="0" smtClean="0"/>
              <a:t> be selected, even though the part may be less than perfect, so long as the needs are satisfactorily met.</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extLst>
      <p:ext uri="{BB962C8B-B14F-4D97-AF65-F5344CB8AC3E}">
        <p14:creationId xmlns:p14="http://schemas.microsoft.com/office/powerpoint/2010/main" val="3879517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Dimensions</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Dimensioning a part is the designer’s responsibility.</a:t>
            </a:r>
          </a:p>
          <a:p>
            <a:r>
              <a:rPr lang="en-US" dirty="0" smtClean="0"/>
              <a:t>Include just enough dimensions</a:t>
            </a:r>
          </a:p>
          <a:p>
            <a:r>
              <a:rPr lang="en-US" dirty="0" smtClean="0"/>
              <a:t>Avoid extraneous information that can lead to confusion or multiple interpretations.</a:t>
            </a:r>
          </a:p>
          <a:p>
            <a:r>
              <a:rPr lang="en-US" dirty="0" smtClean="0"/>
              <a:t>Example of over-specified dimensions.  With +/– 1 tolerances, two dimensions are incompatible.</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657600"/>
            <a:ext cx="7058025"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191000" y="6341417"/>
            <a:ext cx="1295400" cy="461665"/>
          </a:xfrm>
          <a:prstGeom prst="rect">
            <a:avLst/>
          </a:prstGeom>
          <a:noFill/>
        </p:spPr>
        <p:txBody>
          <a:bodyPr wrap="square" rtlCol="0">
            <a:spAutoFit/>
          </a:bodyPr>
          <a:lstStyle/>
          <a:p>
            <a:r>
              <a:rPr lang="en-US" sz="2400" dirty="0" smtClean="0"/>
              <a:t>Fig. 1–8</a:t>
            </a:r>
          </a:p>
        </p:txBody>
      </p:sp>
    </p:spTree>
    <p:extLst>
      <p:ext uri="{BB962C8B-B14F-4D97-AF65-F5344CB8AC3E}">
        <p14:creationId xmlns:p14="http://schemas.microsoft.com/office/powerpoint/2010/main" val="2680534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Dimensions</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Four examples of which dimensions to specify</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79764"/>
            <a:ext cx="6110288" cy="4597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38600" y="6019800"/>
            <a:ext cx="1295400" cy="461665"/>
          </a:xfrm>
          <a:prstGeom prst="rect">
            <a:avLst/>
          </a:prstGeom>
          <a:noFill/>
        </p:spPr>
        <p:txBody>
          <a:bodyPr wrap="square" rtlCol="0">
            <a:spAutoFit/>
          </a:bodyPr>
          <a:lstStyle/>
          <a:p>
            <a:r>
              <a:rPr lang="en-US" sz="2400" dirty="0" smtClean="0"/>
              <a:t>Fig. 1–9</a:t>
            </a:r>
          </a:p>
        </p:txBody>
      </p:sp>
    </p:spTree>
    <p:extLst>
      <p:ext uri="{BB962C8B-B14F-4D97-AF65-F5344CB8AC3E}">
        <p14:creationId xmlns:p14="http://schemas.microsoft.com/office/powerpoint/2010/main" val="1089151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 Stack-up</a:t>
            </a:r>
            <a:endParaRPr lang="en-US" dirty="0"/>
          </a:p>
        </p:txBody>
      </p:sp>
      <p:sp>
        <p:nvSpPr>
          <p:cNvPr id="3" name="Content Placeholder 2"/>
          <p:cNvSpPr>
            <a:spLocks noGrp="1"/>
          </p:cNvSpPr>
          <p:nvPr>
            <p:ph idx="1"/>
          </p:nvPr>
        </p:nvSpPr>
        <p:spPr>
          <a:xfrm>
            <a:off x="381000" y="838200"/>
            <a:ext cx="8763000" cy="5715000"/>
          </a:xfrm>
        </p:spPr>
        <p:txBody>
          <a:bodyPr/>
          <a:lstStyle/>
          <a:p>
            <a:r>
              <a:rPr lang="en-US" dirty="0" smtClean="0"/>
              <a:t>The cumulative effect of individual tolerances must be allowed to accumulate somewhere.  This is known as </a:t>
            </a:r>
            <a:r>
              <a:rPr lang="en-US" i="1" dirty="0" smtClean="0"/>
              <a:t>tolerance stack-up</a:t>
            </a:r>
            <a:r>
              <a:rPr lang="en-US" dirty="0" smtClean="0"/>
              <a:t>.</a:t>
            </a:r>
          </a:p>
          <a:p>
            <a:r>
              <a:rPr lang="en-US" i="1" dirty="0" smtClean="0"/>
              <a:t>Chain dimensioning</a:t>
            </a:r>
            <a:r>
              <a:rPr lang="en-US" dirty="0" smtClean="0"/>
              <a:t> allows large stack-up of many small tolerances in series.</a:t>
            </a:r>
          </a:p>
          <a:p>
            <a:endParaRPr lang="en-US" i="1" dirty="0"/>
          </a:p>
          <a:p>
            <a:endParaRPr lang="en-US" i="1" dirty="0" smtClean="0"/>
          </a:p>
          <a:p>
            <a:endParaRPr lang="en-US" i="1" dirty="0"/>
          </a:p>
          <a:p>
            <a:r>
              <a:rPr lang="en-US" i="1" dirty="0" smtClean="0"/>
              <a:t>Baseline dimensioning</a:t>
            </a:r>
            <a:r>
              <a:rPr lang="en-US" dirty="0" smtClean="0"/>
              <a:t> minimizes large tolerance stack-up.</a:t>
            </a:r>
            <a:endParaRPr lang="en-US" i="1"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133600"/>
            <a:ext cx="3009900" cy="163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1" y="4267200"/>
            <a:ext cx="3495675"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241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717898"/>
            <a:ext cx="8217079" cy="591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1</a:t>
            </a:r>
            <a:r>
              <a:rPr lang="en-US" dirty="0"/>
              <a:t>–</a:t>
            </a:r>
            <a:r>
              <a:rPr lang="en-US" dirty="0" smtClean="0"/>
              <a:t>7</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7" name="TextBox 6"/>
          <p:cNvSpPr txBox="1"/>
          <p:nvPr/>
        </p:nvSpPr>
        <p:spPr>
          <a:xfrm>
            <a:off x="5181600" y="3810000"/>
            <a:ext cx="1495425" cy="461665"/>
          </a:xfrm>
          <a:prstGeom prst="rect">
            <a:avLst/>
          </a:prstGeom>
          <a:noFill/>
        </p:spPr>
        <p:txBody>
          <a:bodyPr wrap="square" rtlCol="0">
            <a:spAutoFit/>
          </a:bodyPr>
          <a:lstStyle/>
          <a:p>
            <a:r>
              <a:rPr lang="en-US" sz="2400" dirty="0" smtClean="0"/>
              <a:t>Fig. 1–10</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66823"/>
            <a:ext cx="8458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Example </a:t>
            </a:r>
            <a:r>
              <a:rPr lang="en-US" dirty="0"/>
              <a:t>1–7 </a:t>
            </a:r>
            <a:r>
              <a:rPr lang="en-US" dirty="0" smtClean="0"/>
              <a:t>(Continued)</a:t>
            </a:r>
            <a:endParaRPr lang="en-US" dirty="0"/>
          </a:p>
        </p:txBody>
      </p:sp>
      <p:sp>
        <p:nvSpPr>
          <p:cNvPr id="3" name="Footer Placeholder 2"/>
          <p:cNvSpPr>
            <a:spLocks noGrp="1"/>
          </p:cNvSpPr>
          <p:nvPr>
            <p:ph type="ftr" sz="quarter" idx="11"/>
          </p:nvPr>
        </p:nvSpPr>
        <p:spPr/>
        <p:txBody>
          <a:bodyPr/>
          <a:lstStyle/>
          <a:p>
            <a:r>
              <a:rPr lang="en-US" smtClean="0"/>
              <a:t>Shigley’s Mechanical Engineering Design</a:t>
            </a:r>
            <a:endParaRPr lang="en-US" dirty="0"/>
          </a:p>
        </p:txBody>
      </p:sp>
      <p:sp>
        <p:nvSpPr>
          <p:cNvPr id="5" name="TextBox 4"/>
          <p:cNvSpPr txBox="1"/>
          <p:nvPr/>
        </p:nvSpPr>
        <p:spPr>
          <a:xfrm>
            <a:off x="381000" y="838200"/>
            <a:ext cx="1752600" cy="400110"/>
          </a:xfrm>
          <a:prstGeom prst="rect">
            <a:avLst/>
          </a:prstGeom>
          <a:noFill/>
        </p:spPr>
        <p:txBody>
          <a:bodyPr wrap="square" rtlCol="0">
            <a:spAutoFit/>
          </a:bodyPr>
          <a:lstStyle/>
          <a:p>
            <a:r>
              <a:rPr lang="en-US" sz="2000" b="1" dirty="0" smtClean="0">
                <a:solidFill>
                  <a:schemeClr val="accent6">
                    <a:lumMod val="75000"/>
                  </a:schemeClr>
                </a:solidFill>
              </a:rPr>
              <a:t>Solution</a:t>
            </a:r>
            <a:endParaRPr lang="en-US" sz="2000" b="1" dirty="0">
              <a:solidFill>
                <a:schemeClr val="accent6">
                  <a:lumMod val="75000"/>
                </a:schemeClr>
              </a:solidFill>
            </a:endParaRPr>
          </a:p>
        </p:txBody>
      </p:sp>
      <p:sp>
        <p:nvSpPr>
          <p:cNvPr id="8" name="TextBox 7"/>
          <p:cNvSpPr txBox="1"/>
          <p:nvPr/>
        </p:nvSpPr>
        <p:spPr>
          <a:xfrm>
            <a:off x="8064873" y="5307248"/>
            <a:ext cx="990600" cy="369332"/>
          </a:xfrm>
          <a:prstGeom prst="rect">
            <a:avLst/>
          </a:prstGeom>
          <a:noFill/>
        </p:spPr>
        <p:txBody>
          <a:bodyPr wrap="square" rtlCol="0">
            <a:spAutoFit/>
          </a:bodyPr>
          <a:lstStyle/>
          <a:p>
            <a:r>
              <a:rPr lang="en-US" b="1" dirty="0" smtClean="0">
                <a:solidFill>
                  <a:schemeClr val="accent6">
                    <a:lumMod val="75000"/>
                  </a:schemeClr>
                </a:solidFill>
              </a:rPr>
              <a:t>Answer</a:t>
            </a:r>
            <a:endParaRPr lang="en-US" b="1" dirty="0">
              <a:solidFill>
                <a:schemeClr val="accent6">
                  <a:lumMod val="75000"/>
                </a:schemeClr>
              </a:solidFill>
            </a:endParaRPr>
          </a:p>
        </p:txBody>
      </p:sp>
      <p:sp>
        <p:nvSpPr>
          <p:cNvPr id="6" name="TextBox 5"/>
          <p:cNvSpPr txBox="1"/>
          <p:nvPr/>
        </p:nvSpPr>
        <p:spPr>
          <a:xfrm>
            <a:off x="8113032" y="1707776"/>
            <a:ext cx="971657" cy="369332"/>
          </a:xfrm>
          <a:prstGeom prst="rect">
            <a:avLst/>
          </a:prstGeom>
          <a:noFill/>
        </p:spPr>
        <p:txBody>
          <a:bodyPr wrap="square" rtlCol="0">
            <a:spAutoFit/>
          </a:bodyPr>
          <a:lstStyle/>
          <a:p>
            <a:r>
              <a:rPr lang="en-US" b="1" dirty="0" smtClean="0">
                <a:solidFill>
                  <a:schemeClr val="accent6">
                    <a:lumMod val="75000"/>
                  </a:schemeClr>
                </a:solidFill>
              </a:rPr>
              <a:t>Answer</a:t>
            </a:r>
            <a:endParaRPr lang="en-US" b="1" dirty="0">
              <a:solidFill>
                <a:schemeClr val="accent6">
                  <a:lumMod val="75000"/>
                </a:schemeClr>
              </a:solidFill>
            </a:endParaRPr>
          </a:p>
        </p:txBody>
      </p:sp>
      <p:sp>
        <p:nvSpPr>
          <p:cNvPr id="7" name="TextBox 6"/>
          <p:cNvSpPr txBox="1"/>
          <p:nvPr/>
        </p:nvSpPr>
        <p:spPr>
          <a:xfrm>
            <a:off x="7378353" y="2714384"/>
            <a:ext cx="990600" cy="369332"/>
          </a:xfrm>
          <a:prstGeom prst="rect">
            <a:avLst/>
          </a:prstGeom>
          <a:noFill/>
        </p:spPr>
        <p:txBody>
          <a:bodyPr wrap="square" rtlCol="0">
            <a:spAutoFit/>
          </a:bodyPr>
          <a:lstStyle/>
          <a:p>
            <a:r>
              <a:rPr lang="en-US" b="1" dirty="0" smtClean="0">
                <a:solidFill>
                  <a:schemeClr val="accent6">
                    <a:lumMod val="75000"/>
                  </a:schemeClr>
                </a:solidFill>
              </a:rPr>
              <a:t>Answer</a:t>
            </a:r>
            <a:endParaRPr lang="en-US" b="1" dirty="0">
              <a:solidFill>
                <a:schemeClr val="accent6">
                  <a:lumMod val="75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End-Of-Chapter Problems</a:t>
            </a: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7953375" cy="59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3"/>
          <p:cNvSpPr>
            <a:spLocks noGrp="1"/>
          </p:cNvSpPr>
          <p:nvPr>
            <p:ph type="sldNum" sz="quarter" idx="12"/>
          </p:nvPr>
        </p:nvSpPr>
        <p:spPr bwMode="auto">
          <a:xfrm>
            <a:off x="8535988" y="6400800"/>
            <a:ext cx="268287"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a:spcBef>
                <a:spcPct val="0"/>
              </a:spcBef>
              <a:buClrTx/>
              <a:buSzTx/>
              <a:buFontTx/>
              <a:buNone/>
            </a:pPr>
            <a:fld id="{9F3A785E-E69A-4DB8-90C5-473EE6652FA7}" type="slidenum">
              <a:rPr lang="zh-TW" altLang="en-US" sz="1800" smtClean="0">
                <a:solidFill>
                  <a:prstClr val="black"/>
                </a:solidFill>
                <a:latin typeface="Arial" panose="020B0604020202020204" pitchFamily="34" charset="0"/>
              </a:rPr>
              <a:pPr>
                <a:spcBef>
                  <a:spcPct val="0"/>
                </a:spcBef>
                <a:buClrTx/>
                <a:buSzTx/>
                <a:buFontTx/>
                <a:buNone/>
              </a:pPr>
              <a:t>7</a:t>
            </a:fld>
            <a:endParaRPr lang="zh-TW" altLang="en-US" sz="1800" smtClean="0">
              <a:solidFill>
                <a:prstClr val="black"/>
              </a:solidFill>
              <a:latin typeface="Arial" panose="020B0604020202020204" pitchFamily="34" charset="0"/>
            </a:endParaRPr>
          </a:p>
        </p:txBody>
      </p:sp>
      <p:pic>
        <p:nvPicPr>
          <p:cNvPr id="9219" name="Picture 2" descr="D:\MX0398\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73152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3" descr="D:\MX0398\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996950"/>
            <a:ext cx="81534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字方塊 1"/>
          <p:cNvSpPr txBox="1"/>
          <p:nvPr/>
        </p:nvSpPr>
        <p:spPr>
          <a:xfrm>
            <a:off x="5068888" y="3113088"/>
            <a:ext cx="2286000" cy="307975"/>
          </a:xfrm>
          <a:prstGeom prst="rect">
            <a:avLst/>
          </a:prstGeom>
          <a:noFill/>
        </p:spPr>
        <p:txBody>
          <a:bodyPr>
            <a:spAutoFit/>
          </a:bodyPr>
          <a:lstStyle/>
          <a:p>
            <a:pPr fontAlgn="base">
              <a:spcBef>
                <a:spcPct val="0"/>
              </a:spcBef>
              <a:spcAft>
                <a:spcPct val="0"/>
              </a:spcAft>
              <a:defRPr/>
            </a:pPr>
            <a:r>
              <a:rPr lang="en-US" altLang="zh-TW" sz="1400" dirty="0">
                <a:solidFill>
                  <a:srgbClr val="FF0000"/>
                </a:solidFill>
              </a:rPr>
              <a:t>Engine, Motor, Transmission</a:t>
            </a:r>
            <a:endParaRPr lang="zh-TW" altLang="en-US" sz="1400" dirty="0">
              <a:solidFill>
                <a:srgbClr val="FF0000"/>
              </a:solidFill>
            </a:endParaRPr>
          </a:p>
        </p:txBody>
      </p:sp>
      <p:sp>
        <p:nvSpPr>
          <p:cNvPr id="9222" name="文字方塊 2"/>
          <p:cNvSpPr txBox="1">
            <a:spLocks noChangeArrowheads="1"/>
          </p:cNvSpPr>
          <p:nvPr/>
        </p:nvSpPr>
        <p:spPr bwMode="auto">
          <a:xfrm>
            <a:off x="6038850" y="1635125"/>
            <a:ext cx="26304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600"/>
              </a:spcBef>
              <a:buClr>
                <a:schemeClr val="accent1"/>
              </a:buClr>
              <a:buSzPct val="80000"/>
              <a:buFont typeface="Wingdings 2" panose="05020102010507070707" pitchFamily="18" charset="2"/>
              <a:buChar char=""/>
              <a:defRPr sz="2400">
                <a:solidFill>
                  <a:schemeClr val="tx1"/>
                </a:solidFill>
                <a:latin typeface="Times New Roman" panose="02020603050405020304" pitchFamily="18" charset="0"/>
              </a:defRPr>
            </a:lvl1pPr>
            <a:lvl2pPr marL="742950" indent="-285750">
              <a:spcBef>
                <a:spcPts val="550"/>
              </a:spcBef>
              <a:buClr>
                <a:schemeClr val="accent1"/>
              </a:buClr>
              <a:buFont typeface="Verdana" panose="020B0604030504040204" pitchFamily="34" charset="0"/>
              <a:buChar char="◦"/>
              <a:defRPr sz="2400">
                <a:solidFill>
                  <a:schemeClr val="tx1"/>
                </a:solidFill>
                <a:latin typeface="Times New Roman" panose="02020603050405020304" pitchFamily="18"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Times New Roman" panose="02020603050405020304" pitchFamily="18"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Times New Roman" panose="02020603050405020304" pitchFamily="18"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Times New Roman" panose="02020603050405020304" pitchFamily="18" charset="0"/>
              </a:defRPr>
            </a:lvl9pPr>
          </a:lstStyle>
          <a:p>
            <a:pPr fontAlgn="base">
              <a:spcBef>
                <a:spcPct val="0"/>
              </a:spcBef>
              <a:spcAft>
                <a:spcPct val="0"/>
              </a:spcAft>
              <a:buClrTx/>
              <a:buSzTx/>
              <a:buFontTx/>
              <a:buNone/>
            </a:pPr>
            <a:r>
              <a:rPr lang="en-US" altLang="zh-TW" sz="1400" smtClean="0">
                <a:solidFill>
                  <a:srgbClr val="FF0000"/>
                </a:solidFill>
                <a:latin typeface="Arial" panose="020B0604020202020204" pitchFamily="34" charset="0"/>
              </a:rPr>
              <a:t>Thermodynamics, Faraday law</a:t>
            </a:r>
            <a:endParaRPr lang="zh-TW" altLang="en-US" sz="1400" smtClean="0">
              <a:solidFill>
                <a:srgbClr val="FF0000"/>
              </a:solidFill>
              <a:latin typeface="Arial" panose="020B0604020202020204" pitchFamily="34" charset="0"/>
            </a:endParaRPr>
          </a:p>
        </p:txBody>
      </p:sp>
      <p:sp>
        <p:nvSpPr>
          <p:cNvPr id="9223" name="文字方塊 2"/>
          <p:cNvSpPr txBox="1">
            <a:spLocks noChangeArrowheads="1"/>
          </p:cNvSpPr>
          <p:nvPr/>
        </p:nvSpPr>
        <p:spPr bwMode="auto">
          <a:xfrm>
            <a:off x="762000" y="5121275"/>
            <a:ext cx="82105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fontAlgn="base" hangingPunct="0">
              <a:lnSpc>
                <a:spcPts val="2400"/>
              </a:lnSpc>
              <a:spcBef>
                <a:spcPct val="0"/>
              </a:spcBef>
              <a:spcAft>
                <a:spcPct val="0"/>
              </a:spcAft>
              <a:buFont typeface="Wingdings" panose="05000000000000000000" pitchFamily="2" charset="2"/>
              <a:buChar char="l"/>
            </a:pPr>
            <a:r>
              <a:rPr lang="zh-TW" altLang="en-US" sz="1600" smtClean="0">
                <a:solidFill>
                  <a:prstClr val="black"/>
                </a:solidFill>
                <a:ea typeface="標楷體" panose="03000509000000000000" pitchFamily="65" charset="-120"/>
              </a:rPr>
              <a:t>歸納推理 </a:t>
            </a:r>
            <a:r>
              <a:rPr lang="en-US" altLang="zh-TW" sz="1600" smtClean="0">
                <a:solidFill>
                  <a:prstClr val="black"/>
                </a:solidFill>
                <a:ea typeface="標楷體" panose="03000509000000000000" pitchFamily="65" charset="-120"/>
              </a:rPr>
              <a:t>(Inductive Reasoning) : </a:t>
            </a:r>
            <a:r>
              <a:rPr lang="zh-TW" altLang="en-US" sz="1600" smtClean="0">
                <a:solidFill>
                  <a:prstClr val="black"/>
                </a:solidFill>
                <a:ea typeface="標楷體" panose="03000509000000000000" pitchFamily="65" charset="-120"/>
              </a:rPr>
              <a:t>從觀察一些例子或重複的做同一個實驗所歸納出來的結論。這個結論只是個臆測</a:t>
            </a:r>
            <a:r>
              <a:rPr lang="en-US" altLang="zh-TW" sz="1600" smtClean="0">
                <a:solidFill>
                  <a:prstClr val="black"/>
                </a:solidFill>
                <a:ea typeface="標楷體" panose="03000509000000000000" pitchFamily="65" charset="-120"/>
              </a:rPr>
              <a:t>(Conjecture)</a:t>
            </a:r>
            <a:r>
              <a:rPr lang="zh-TW" altLang="en-US" sz="1600" smtClean="0">
                <a:solidFill>
                  <a:prstClr val="black"/>
                </a:solidFill>
                <a:ea typeface="標楷體" panose="03000509000000000000" pitchFamily="65" charset="-120"/>
              </a:rPr>
              <a:t>，也可能只是從一些</a:t>
            </a:r>
            <a:r>
              <a:rPr lang="en-US" altLang="zh-TW" sz="1600" smtClean="0">
                <a:solidFill>
                  <a:prstClr val="black"/>
                </a:solidFill>
                <a:ea typeface="標楷體" panose="03000509000000000000" pitchFamily="65" charset="-120"/>
              </a:rPr>
              <a:t>(</a:t>
            </a:r>
            <a:r>
              <a:rPr lang="zh-TW" altLang="en-US" sz="1600" smtClean="0">
                <a:solidFill>
                  <a:prstClr val="black"/>
                </a:solidFill>
                <a:ea typeface="標楷體" panose="03000509000000000000" pitchFamily="65" charset="-120"/>
              </a:rPr>
              <a:t>特</a:t>
            </a:r>
            <a:r>
              <a:rPr lang="en-US" altLang="zh-TW" sz="1600" smtClean="0">
                <a:solidFill>
                  <a:prstClr val="black"/>
                </a:solidFill>
                <a:ea typeface="標楷體" panose="03000509000000000000" pitchFamily="65" charset="-120"/>
              </a:rPr>
              <a:t>)</a:t>
            </a:r>
            <a:r>
              <a:rPr lang="zh-TW" altLang="en-US" sz="1600" smtClean="0">
                <a:solidFill>
                  <a:prstClr val="black"/>
                </a:solidFill>
                <a:ea typeface="標楷體" panose="03000509000000000000" pitchFamily="65" charset="-120"/>
              </a:rPr>
              <a:t>例所得到的猜測，所以用歸納推理得到的結論並不保證是對的。</a:t>
            </a:r>
            <a:endParaRPr lang="en-US" altLang="zh-TW" sz="1600" smtClean="0">
              <a:solidFill>
                <a:prstClr val="black"/>
              </a:solidFill>
              <a:ea typeface="標楷體" panose="03000509000000000000" pitchFamily="65" charset="-120"/>
            </a:endParaRPr>
          </a:p>
          <a:p>
            <a:pPr eaLnBrk="0" fontAlgn="base" hangingPunct="0">
              <a:lnSpc>
                <a:spcPts val="2400"/>
              </a:lnSpc>
              <a:spcBef>
                <a:spcPct val="0"/>
              </a:spcBef>
              <a:spcAft>
                <a:spcPct val="0"/>
              </a:spcAft>
              <a:buFont typeface="Wingdings" panose="05000000000000000000" pitchFamily="2" charset="2"/>
              <a:buChar char="l"/>
            </a:pPr>
            <a:r>
              <a:rPr lang="zh-TW" altLang="en-US" sz="1600" smtClean="0">
                <a:solidFill>
                  <a:prstClr val="black"/>
                </a:solidFill>
                <a:ea typeface="標楷體" panose="03000509000000000000" pitchFamily="65" charset="-120"/>
              </a:rPr>
              <a:t>演繹推理 </a:t>
            </a:r>
            <a:r>
              <a:rPr lang="en-US" altLang="zh-TW" sz="1600" smtClean="0">
                <a:solidFill>
                  <a:prstClr val="black"/>
                </a:solidFill>
                <a:ea typeface="標楷體" panose="03000509000000000000" pitchFamily="65" charset="-120"/>
              </a:rPr>
              <a:t>(Deductive Reasoning) : </a:t>
            </a:r>
            <a:r>
              <a:rPr lang="zh-TW" altLang="en-US" sz="1600" smtClean="0">
                <a:solidFill>
                  <a:prstClr val="black"/>
                </a:solidFill>
                <a:ea typeface="標楷體" panose="03000509000000000000" pitchFamily="65" charset="-120"/>
              </a:rPr>
              <a:t>以一般性的原則、原理推論出</a:t>
            </a:r>
            <a:r>
              <a:rPr lang="en-US" altLang="zh-TW" sz="1600" smtClean="0">
                <a:solidFill>
                  <a:prstClr val="black"/>
                </a:solidFill>
                <a:ea typeface="標楷體" panose="03000509000000000000" pitchFamily="65" charset="-120"/>
              </a:rPr>
              <a:t>(</a:t>
            </a:r>
            <a:r>
              <a:rPr lang="zh-TW" altLang="en-US" sz="1600" smtClean="0">
                <a:solidFill>
                  <a:prstClr val="black"/>
                </a:solidFill>
                <a:ea typeface="標楷體" panose="03000509000000000000" pitchFamily="65" charset="-120"/>
              </a:rPr>
              <a:t>特</a:t>
            </a:r>
            <a:r>
              <a:rPr lang="en-US" altLang="zh-TW" sz="1600" smtClean="0">
                <a:solidFill>
                  <a:prstClr val="black"/>
                </a:solidFill>
                <a:ea typeface="標楷體" panose="03000509000000000000" pitchFamily="65" charset="-120"/>
              </a:rPr>
              <a:t>)</a:t>
            </a:r>
            <a:r>
              <a:rPr lang="zh-TW" altLang="en-US" sz="1600" smtClean="0">
                <a:solidFill>
                  <a:prstClr val="black"/>
                </a:solidFill>
                <a:ea typeface="標楷體" panose="03000509000000000000" pitchFamily="65" charset="-120"/>
              </a:rPr>
              <a:t>定例子的正確性。</a:t>
            </a:r>
          </a:p>
        </p:txBody>
      </p:sp>
    </p:spTree>
    <p:extLst>
      <p:ext uri="{BB962C8B-B14F-4D97-AF65-F5344CB8AC3E}">
        <p14:creationId xmlns:p14="http://schemas.microsoft.com/office/powerpoint/2010/main" val="3473599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3" name="Content Placeholder 2"/>
          <p:cNvSpPr>
            <a:spLocks noGrp="1"/>
          </p:cNvSpPr>
          <p:nvPr>
            <p:ph idx="1"/>
          </p:nvPr>
        </p:nvSpPr>
        <p:spPr>
          <a:xfrm>
            <a:off x="381000" y="838200"/>
            <a:ext cx="8382000" cy="6019800"/>
          </a:xfrm>
        </p:spPr>
        <p:txBody>
          <a:bodyPr>
            <a:normAutofit/>
          </a:bodyPr>
          <a:lstStyle/>
          <a:p>
            <a:r>
              <a:rPr lang="en-US" dirty="0" smtClean="0"/>
              <a:t>To formulate a plan for the satisfaction of a specified need</a:t>
            </a:r>
          </a:p>
          <a:p>
            <a:r>
              <a:rPr lang="en-US" dirty="0" smtClean="0"/>
              <a:t>Process requires innovation, iteration, and decision-making</a:t>
            </a:r>
          </a:p>
          <a:p>
            <a:r>
              <a:rPr lang="en-US" dirty="0" smtClean="0"/>
              <a:t>Communication-intensive</a:t>
            </a:r>
          </a:p>
          <a:p>
            <a:r>
              <a:rPr lang="en-US" dirty="0" smtClean="0"/>
              <a:t>Products should be</a:t>
            </a:r>
          </a:p>
          <a:p>
            <a:pPr lvl="1"/>
            <a:r>
              <a:rPr lang="en-US" dirty="0" smtClean="0"/>
              <a:t>Functional</a:t>
            </a:r>
          </a:p>
          <a:p>
            <a:pPr lvl="1"/>
            <a:r>
              <a:rPr lang="en-US" dirty="0" smtClean="0"/>
              <a:t>Safe</a:t>
            </a:r>
          </a:p>
          <a:p>
            <a:pPr lvl="1"/>
            <a:r>
              <a:rPr lang="en-US" dirty="0" smtClean="0"/>
              <a:t>Reliable</a:t>
            </a:r>
          </a:p>
          <a:p>
            <a:pPr lvl="1"/>
            <a:r>
              <a:rPr lang="en-US" dirty="0" smtClean="0"/>
              <a:t>Competitive</a:t>
            </a:r>
          </a:p>
          <a:p>
            <a:pPr lvl="1"/>
            <a:r>
              <a:rPr lang="en-US" dirty="0" smtClean="0"/>
              <a:t>Usable</a:t>
            </a:r>
          </a:p>
          <a:p>
            <a:pPr lvl="1"/>
            <a:r>
              <a:rPr lang="en-US" dirty="0" err="1" smtClean="0"/>
              <a:t>Manufacturable</a:t>
            </a:r>
            <a:endParaRPr lang="en-US" dirty="0" smtClean="0"/>
          </a:p>
          <a:p>
            <a:pPr lvl="1"/>
            <a:r>
              <a:rPr lang="en-US" dirty="0" smtClean="0"/>
              <a:t>Marketable</a:t>
            </a:r>
          </a:p>
          <a:p>
            <a:pPr lvl="1">
              <a:buNone/>
            </a:pPr>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Engineering Design</a:t>
            </a:r>
            <a:endParaRPr lang="en-US" dirty="0"/>
          </a:p>
        </p:txBody>
      </p:sp>
      <p:sp>
        <p:nvSpPr>
          <p:cNvPr id="3" name="Content Placeholder 2"/>
          <p:cNvSpPr>
            <a:spLocks noGrp="1"/>
          </p:cNvSpPr>
          <p:nvPr>
            <p:ph idx="1"/>
          </p:nvPr>
        </p:nvSpPr>
        <p:spPr>
          <a:xfrm>
            <a:off x="381000" y="838200"/>
            <a:ext cx="8382000" cy="6019800"/>
          </a:xfrm>
        </p:spPr>
        <p:txBody>
          <a:bodyPr/>
          <a:lstStyle/>
          <a:p>
            <a:r>
              <a:rPr lang="en-US" dirty="0" smtClean="0"/>
              <a:t>Mechanical engineering design involves all the disciplines of mechanical engineering.</a:t>
            </a:r>
          </a:p>
          <a:p>
            <a:r>
              <a:rPr lang="en-US" dirty="0" smtClean="0"/>
              <a:t>Example</a:t>
            </a:r>
          </a:p>
          <a:p>
            <a:pPr lvl="1"/>
            <a:r>
              <a:rPr lang="en-US" dirty="0" smtClean="0"/>
              <a:t>Journal bearing: fluid flow, heat transfer, friction, energy transport, material selection, </a:t>
            </a:r>
            <a:r>
              <a:rPr lang="en-US" dirty="0" err="1" smtClean="0"/>
              <a:t>thermomechanical</a:t>
            </a:r>
            <a:r>
              <a:rPr lang="en-US" dirty="0" smtClean="0"/>
              <a:t> treatments, statistical descriptions, etc.</a:t>
            </a:r>
          </a:p>
          <a:p>
            <a:pPr lvl="1">
              <a:buNone/>
            </a:pPr>
            <a:endParaRPr lang="en-US" dirty="0" smtClean="0"/>
          </a:p>
          <a:p>
            <a:pPr lvl="1"/>
            <a:endParaRPr lang="en-US" dirty="0" smtClean="0"/>
          </a:p>
          <a:p>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Shigley’s Mechanical Engineering Design</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1_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26607</TotalTime>
  <Words>2786</Words>
  <Application>Microsoft Office PowerPoint</Application>
  <PresentationFormat>如螢幕大小 (4:3)</PresentationFormat>
  <Paragraphs>475</Paragraphs>
  <Slides>69</Slides>
  <Notes>0</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69</vt:i4>
      </vt:variant>
    </vt:vector>
  </HeadingPairs>
  <TitlesOfParts>
    <vt:vector size="82" baseType="lpstr">
      <vt:lpstr>微軟正黑體</vt:lpstr>
      <vt:lpstr>新細明體</vt:lpstr>
      <vt:lpstr>標楷體</vt:lpstr>
      <vt:lpstr>Arial</vt:lpstr>
      <vt:lpstr>Calibri</vt:lpstr>
      <vt:lpstr>Symbol</vt:lpstr>
      <vt:lpstr>Times New Roman</vt:lpstr>
      <vt:lpstr>Verdana</vt:lpstr>
      <vt:lpstr>Wingdings</vt:lpstr>
      <vt:lpstr>Wingdings 2</vt:lpstr>
      <vt:lpstr>Shigley</vt:lpstr>
      <vt:lpstr>1_Shigley</vt:lpstr>
      <vt:lpstr>Equation</vt:lpstr>
      <vt:lpstr>PowerPoint 簡報</vt:lpstr>
      <vt:lpstr>課程簡介</vt:lpstr>
      <vt:lpstr>Planetary Gear Reducer Design Specifications</vt:lpstr>
      <vt:lpstr>Power Transmission Case Study Specifications</vt:lpstr>
      <vt:lpstr>Power Transmission Case Study Specifications</vt:lpstr>
      <vt:lpstr>Chapter Outline</vt:lpstr>
      <vt:lpstr>PowerPoint 簡報</vt:lpstr>
      <vt:lpstr>Design</vt:lpstr>
      <vt:lpstr>Mechanical Engineering Design</vt:lpstr>
      <vt:lpstr>The Design Process</vt:lpstr>
      <vt:lpstr>Design Considerations</vt:lpstr>
      <vt:lpstr>Computational Tools</vt:lpstr>
      <vt:lpstr>Acquiring Technical Information</vt:lpstr>
      <vt:lpstr>A Few Useful Internet Sites</vt:lpstr>
      <vt:lpstr>The Design Engineer’s Professional Responsibilities</vt:lpstr>
      <vt:lpstr>Ethical Guidelines for Professional Practice</vt:lpstr>
      <vt:lpstr>NSPE Engineers’ Creed</vt:lpstr>
      <vt:lpstr>Standards and Codes</vt:lpstr>
      <vt:lpstr>Standards and Codes</vt:lpstr>
      <vt:lpstr>Economics</vt:lpstr>
      <vt:lpstr>Tolerances</vt:lpstr>
      <vt:lpstr>Breakeven Points</vt:lpstr>
      <vt:lpstr>Safety and Product Liability</vt:lpstr>
      <vt:lpstr>Stress and Strength</vt:lpstr>
      <vt:lpstr>Uncertainty</vt:lpstr>
      <vt:lpstr>Uncertainty</vt:lpstr>
      <vt:lpstr>Uncertainty</vt:lpstr>
      <vt:lpstr>Example 1–1</vt:lpstr>
      <vt:lpstr>Design Factor Method</vt:lpstr>
      <vt:lpstr>Example 1–2</vt:lpstr>
      <vt:lpstr>Example 1–3</vt:lpstr>
      <vt:lpstr>Example 1–3 (continued)</vt:lpstr>
      <vt:lpstr>Example 1–3 (continued)</vt:lpstr>
      <vt:lpstr>Example 1–3 (continued)</vt:lpstr>
      <vt:lpstr>Reliability Method of Design</vt:lpstr>
      <vt:lpstr>Probability of Failure</vt:lpstr>
      <vt:lpstr>Gaussian (Normal) Distribution</vt:lpstr>
      <vt:lpstr>Gaussian (Normal) Distribution</vt:lpstr>
      <vt:lpstr>Cumulative Distribution Function for Gaussian Distribution</vt:lpstr>
      <vt:lpstr>Cumulative Distribution Function for Gaussian Distribution</vt:lpstr>
      <vt:lpstr>PowerPoint 簡報</vt:lpstr>
      <vt:lpstr>Example 1–4</vt:lpstr>
      <vt:lpstr>Example 1–4 (continued)</vt:lpstr>
      <vt:lpstr>Example 1–4 (continued)</vt:lpstr>
      <vt:lpstr>Discrete Mean and Standard Deviation</vt:lpstr>
      <vt:lpstr>Example 1–5</vt:lpstr>
      <vt:lpstr>Example 1–5 (continued)</vt:lpstr>
      <vt:lpstr>Example 1–5 (continued)</vt:lpstr>
      <vt:lpstr>Reliability</vt:lpstr>
      <vt:lpstr>Reliability</vt:lpstr>
      <vt:lpstr>Relating Design Factor to Reliability</vt:lpstr>
      <vt:lpstr>Probability Density Functions</vt:lpstr>
      <vt:lpstr>Probability Density Functions</vt:lpstr>
      <vt:lpstr>Margin of Safety</vt:lpstr>
      <vt:lpstr>Normal-Normal Case</vt:lpstr>
      <vt:lpstr>Normal-Normal Case</vt:lpstr>
      <vt:lpstr>Normal-Normal Case</vt:lpstr>
      <vt:lpstr>Relating Design Factor to Reliability</vt:lpstr>
      <vt:lpstr>Example 1–6</vt:lpstr>
      <vt:lpstr>Example 1–6 (continued)</vt:lpstr>
      <vt:lpstr>Dimensions and Tolerances</vt:lpstr>
      <vt:lpstr>Dimensions and Tolerances</vt:lpstr>
      <vt:lpstr>Choice of Tolerances</vt:lpstr>
      <vt:lpstr>Choice of Dimensions</vt:lpstr>
      <vt:lpstr>Choice of Dimensions</vt:lpstr>
      <vt:lpstr>Tolerance Stack-up</vt:lpstr>
      <vt:lpstr>Example 1–7</vt:lpstr>
      <vt:lpstr>Example 1–7 (Continued)</vt:lpstr>
      <vt:lpstr>Linked End-Of-Chapter Problems</vt:lpstr>
    </vt:vector>
  </TitlesOfParts>
  <Company>Missouri S&amp;T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CKS</cp:lastModifiedBy>
  <cp:revision>1391</cp:revision>
  <cp:lastPrinted>2018-09-18T01:01:35Z</cp:lastPrinted>
  <dcterms:created xsi:type="dcterms:W3CDTF">2010-11-01T14:25:24Z</dcterms:created>
  <dcterms:modified xsi:type="dcterms:W3CDTF">2018-09-18T01:20:21Z</dcterms:modified>
</cp:coreProperties>
</file>